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0083800" cy="7562850"/>
  <p:notesSz cx="10083800" cy="7562850"/>
  <p:defaultTextStyle>
    <a:defPPr>
      <a:defRPr kern="0"/>
    </a:defPPr>
  </p:defaultTextStyle>
  <p:embeddedFontLst>
    <p:embeddedFont>
      <p:font typeface="Arial" panose="00000000000000000000" pitchFamily="34" charset="1"/>
      <p:regular r:id="rId29"/>
      <p:bold r:id="rId27"/>
      <p:italic r:id="rId28"/>
      <p:boldItalic r:id="rId33"/>
    </p:embeddedFont>
    <p:embeddedFont>
      <p:font typeface="Calibri" panose="00000000000000000000" pitchFamily="34" charset="1"/>
      <p:bold r:id="rId31"/>
    </p:embeddedFont>
    <p:embeddedFont>
      <p:font typeface="Times New Roman" panose="00000000000000000000" pitchFamily="18" charset="1"/>
      <p:regular r:id="rId26"/>
    </p:embeddedFont>
    <p:embeddedFont>
      <p:font typeface="Wingdings" panose="00000000000000000000" pitchFamily="2" charset="2"/>
      <p:regular r:id="rId32"/>
    </p:embeddedFont>
    <p:embeddedFont>
      <p:font typeface="Wingdings 2" panose="00000000000000000000" pitchFamily="18" charset="2"/>
      <p:regular r:id="rId3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font" Target="fonts/font1.fntdata"/><Relationship Id="rId27" Type="http://schemas.openxmlformats.org/officeDocument/2006/relationships/font" Target="fonts/font2.fntdata"/><Relationship Id="rId28" Type="http://schemas.openxmlformats.org/officeDocument/2006/relationships/font" Target="fonts/font3.fntdata"/><Relationship Id="rId29" Type="http://schemas.openxmlformats.org/officeDocument/2006/relationships/font" Target="fonts/font4.fntdata"/><Relationship Id="rId30" Type="http://schemas.openxmlformats.org/officeDocument/2006/relationships/font" Target="fonts/font5.fntdata"/><Relationship Id="rId31" Type="http://schemas.openxmlformats.org/officeDocument/2006/relationships/font" Target="fonts/font6.fntdata"/><Relationship Id="rId32" Type="http://schemas.openxmlformats.org/officeDocument/2006/relationships/font" Target="fonts/font7.fntdata"/><Relationship Id="rId33" Type="http://schemas.openxmlformats.org/officeDocument/2006/relationships/font" Target="fonts/font8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079735" cy="75590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529" y="866394"/>
            <a:ext cx="8930741" cy="1246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8704" y="1288161"/>
            <a:ext cx="9486391" cy="364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9735" cy="75590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2948" y="221106"/>
            <a:ext cx="3964304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10">
                <a:solidFill>
                  <a:srgbClr val="000000"/>
                </a:solidFill>
              </a:rPr>
              <a:t>Уважаемые</a:t>
            </a:r>
            <a:r>
              <a:rPr dirty="0" sz="2800" spc="-105">
                <a:solidFill>
                  <a:srgbClr val="000000"/>
                </a:solidFill>
              </a:rPr>
              <a:t> </a:t>
            </a:r>
            <a:r>
              <a:rPr dirty="0" sz="2800" spc="-10">
                <a:solidFill>
                  <a:srgbClr val="000000"/>
                </a:solidFill>
              </a:rPr>
              <a:t>родители!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3334003" y="1208278"/>
            <a:ext cx="4565015" cy="243141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287020" marR="5080" indent="-274955">
              <a:lnSpc>
                <a:spcPct val="93100"/>
              </a:lnSpc>
              <a:spcBef>
                <a:spcPts val="29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сентября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2014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Ваш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ребенок</a:t>
            </a:r>
            <a:r>
              <a:rPr dirty="0" sz="24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начнет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обучаться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первом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классе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новым федеральным</a:t>
            </a:r>
            <a:endParaRPr sz="2400">
              <a:latin typeface="Arial"/>
              <a:cs typeface="Arial"/>
            </a:endParaRPr>
          </a:p>
          <a:p>
            <a:pPr marL="287020">
              <a:lnSpc>
                <a:spcPts val="2570"/>
              </a:lnSpc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государственным</a:t>
            </a:r>
            <a:endParaRPr sz="2400">
              <a:latin typeface="Arial"/>
              <a:cs typeface="Arial"/>
            </a:endParaRPr>
          </a:p>
          <a:p>
            <a:pPr marL="287020" marR="1487805">
              <a:lnSpc>
                <a:spcPts val="2660"/>
              </a:lnSpc>
              <a:spcBef>
                <a:spcPts val="18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образовательным стандартам.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07516" y="4890008"/>
            <a:ext cx="3820795" cy="20701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721360">
              <a:lnSpc>
                <a:spcPct val="100000"/>
              </a:lnSpc>
              <a:spcBef>
                <a:spcPts val="90"/>
              </a:spcBef>
            </a:pP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Не</a:t>
            </a:r>
            <a:r>
              <a:rPr dirty="0" sz="2600" spc="-5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надо</a:t>
            </a:r>
            <a:r>
              <a:rPr dirty="0" sz="2600" spc="-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делать</a:t>
            </a:r>
            <a:r>
              <a:rPr dirty="0" sz="2600" spc="-6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25" b="1">
                <a:solidFill>
                  <a:srgbClr val="0000FF"/>
                </a:solidFill>
                <a:latin typeface="Arial"/>
                <a:cs typeface="Arial"/>
              </a:rPr>
              <a:t>за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ребенка</a:t>
            </a:r>
            <a:r>
              <a:rPr dirty="0" sz="2600" spc="-1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домашнее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задание</a:t>
            </a:r>
            <a:r>
              <a:rPr dirty="0" sz="2600" spc="-8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и</a:t>
            </a:r>
            <a:r>
              <a:rPr dirty="0" sz="2600" spc="-1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другие</a:t>
            </a:r>
            <a:r>
              <a:rPr dirty="0" sz="2600" spc="-4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дела, которые</a:t>
            </a:r>
            <a:r>
              <a:rPr dirty="0" sz="2600" spc="-7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он</a:t>
            </a:r>
            <a:r>
              <a:rPr dirty="0" sz="2600" spc="-114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может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сделать</a:t>
            </a:r>
            <a:r>
              <a:rPr dirty="0" sz="2600" spc="-1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20" b="1">
                <a:solidFill>
                  <a:srgbClr val="0000FF"/>
                </a:solidFill>
                <a:latin typeface="Arial"/>
                <a:cs typeface="Arial"/>
              </a:rPr>
              <a:t>сам.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5376672"/>
            <a:ext cx="582168" cy="53644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9031" y="5376667"/>
            <a:ext cx="556114" cy="54559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885815" y="4963160"/>
            <a:ext cx="4075429" cy="12776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Поддержите</a:t>
            </a:r>
            <a:r>
              <a:rPr dirty="0" sz="2600" spc="-114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стремление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ребенка</a:t>
            </a:r>
            <a:r>
              <a:rPr dirty="0" sz="2600" spc="-9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20" b="1">
                <a:solidFill>
                  <a:srgbClr val="0000FF"/>
                </a:solidFill>
                <a:latin typeface="Arial"/>
                <a:cs typeface="Arial"/>
              </a:rPr>
              <a:t>быть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самостоятельным.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3987" y="2296109"/>
            <a:ext cx="4260850" cy="1214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600">
                <a:latin typeface="Arial"/>
                <a:cs typeface="Arial"/>
              </a:rPr>
              <a:t>«Если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не</a:t>
            </a:r>
            <a:r>
              <a:rPr dirty="0" sz="2600" spc="-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успел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 spc="-35">
                <a:latin typeface="Arial"/>
                <a:cs typeface="Arial"/>
              </a:rPr>
              <a:t>что-</a:t>
            </a:r>
            <a:r>
              <a:rPr dirty="0" sz="2600" spc="-25">
                <a:latin typeface="Arial"/>
                <a:cs typeface="Arial"/>
              </a:rPr>
              <a:t>то </a:t>
            </a:r>
            <a:r>
              <a:rPr dirty="0" sz="2600" spc="-10">
                <a:latin typeface="Arial"/>
                <a:cs typeface="Arial"/>
              </a:rPr>
              <a:t>сделать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на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уроке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–</a:t>
            </a:r>
            <a:r>
              <a:rPr dirty="0" sz="2600" spc="-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дома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 spc="-50">
                <a:latin typeface="Arial"/>
                <a:cs typeface="Arial"/>
              </a:rPr>
              <a:t>с </a:t>
            </a:r>
            <a:r>
              <a:rPr dirty="0" sz="2600" spc="-20">
                <a:latin typeface="Arial"/>
                <a:cs typeface="Arial"/>
              </a:rPr>
              <a:t>родителями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разберешься».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058536" y="2296109"/>
            <a:ext cx="3879850" cy="1214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600">
                <a:latin typeface="Arial"/>
                <a:cs typeface="Arial"/>
              </a:rPr>
              <a:t>Домашнее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задание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–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это </a:t>
            </a:r>
            <a:r>
              <a:rPr dirty="0" sz="2600">
                <a:latin typeface="Arial"/>
                <a:cs typeface="Arial"/>
              </a:rPr>
              <a:t>способ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развития самостоятельности.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24255" y="1360754"/>
            <a:ext cx="2011680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b="1">
                <a:latin typeface="Arial"/>
                <a:cs typeface="Arial"/>
              </a:rPr>
              <a:t>Так</a:t>
            </a:r>
            <a:r>
              <a:rPr dirty="0" sz="3200" spc="-155" b="1">
                <a:latin typeface="Arial"/>
                <a:cs typeface="Arial"/>
              </a:rPr>
              <a:t> </a:t>
            </a:r>
            <a:r>
              <a:rPr dirty="0" sz="3200" spc="-20" b="1">
                <a:latin typeface="Arial"/>
                <a:cs typeface="Arial"/>
              </a:rPr>
              <a:t>учили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412740" y="1288161"/>
            <a:ext cx="3215005" cy="5124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0000"/>
                </a:solidFill>
              </a:rPr>
              <a:t>Так</a:t>
            </a:r>
            <a:r>
              <a:rPr dirty="0" spc="-17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будут</a:t>
            </a:r>
            <a:r>
              <a:rPr dirty="0" spc="-105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учить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3217291" y="3914013"/>
            <a:ext cx="3283585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-10" b="1">
                <a:latin typeface="Arial"/>
                <a:cs typeface="Arial"/>
              </a:rPr>
              <a:t>Роль</a:t>
            </a:r>
            <a:r>
              <a:rPr dirty="0" sz="3200" spc="-204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родителей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" y="1243584"/>
            <a:ext cx="8208264" cy="61569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9727" y="1290320"/>
            <a:ext cx="9059545" cy="570738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 marL="12065" marR="5080">
              <a:lnSpc>
                <a:spcPts val="4470"/>
              </a:lnSpc>
              <a:spcBef>
                <a:spcPts val="530"/>
              </a:spcBef>
            </a:pPr>
            <a:r>
              <a:rPr dirty="0" sz="4000">
                <a:latin typeface="Arial"/>
                <a:cs typeface="Arial"/>
              </a:rPr>
              <a:t>Отличительной</a:t>
            </a:r>
            <a:r>
              <a:rPr dirty="0" sz="4000" spc="-15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особенностью</a:t>
            </a:r>
            <a:r>
              <a:rPr dirty="0" sz="4000" spc="-95">
                <a:latin typeface="Arial"/>
                <a:cs typeface="Arial"/>
              </a:rPr>
              <a:t> </a:t>
            </a:r>
            <a:r>
              <a:rPr dirty="0" sz="4000" spc="-10">
                <a:latin typeface="Arial"/>
                <a:cs typeface="Arial"/>
              </a:rPr>
              <a:t>начала </a:t>
            </a:r>
            <a:r>
              <a:rPr dirty="0" sz="4000">
                <a:latin typeface="Arial"/>
                <a:cs typeface="Arial"/>
              </a:rPr>
              <a:t>обучения</a:t>
            </a:r>
            <a:r>
              <a:rPr dirty="0" sz="4000" spc="-60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является</a:t>
            </a:r>
            <a:r>
              <a:rPr dirty="0" sz="4000" spc="-55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то,</a:t>
            </a:r>
            <a:r>
              <a:rPr dirty="0" sz="4000" spc="-40">
                <a:latin typeface="Arial"/>
                <a:cs typeface="Arial"/>
              </a:rPr>
              <a:t> </a:t>
            </a:r>
            <a:r>
              <a:rPr dirty="0" sz="4000" spc="-25">
                <a:latin typeface="Arial"/>
                <a:cs typeface="Arial"/>
              </a:rPr>
              <a:t>что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dirty="0" u="sng" sz="4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наряду</a:t>
            </a:r>
            <a:r>
              <a:rPr dirty="0" u="sng" sz="40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4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</a:t>
            </a:r>
            <a:r>
              <a:rPr dirty="0" u="sng" sz="4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4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традиционным</a:t>
            </a:r>
            <a:r>
              <a:rPr dirty="0" u="sng" sz="4000" spc="-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4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письмом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ts val="4635"/>
              </a:lnSpc>
              <a:spcBef>
                <a:spcPts val="1080"/>
              </a:spcBef>
            </a:pPr>
            <a:r>
              <a:rPr dirty="0" sz="4000">
                <a:latin typeface="Arial"/>
                <a:cs typeface="Arial"/>
              </a:rPr>
              <a:t>ребенок</a:t>
            </a:r>
            <a:r>
              <a:rPr dirty="0" sz="4000" spc="-80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сразу</a:t>
            </a:r>
            <a:r>
              <a:rPr dirty="0" sz="4000" spc="-65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начинает</a:t>
            </a:r>
            <a:r>
              <a:rPr dirty="0" sz="4000" spc="-35">
                <a:latin typeface="Arial"/>
                <a:cs typeface="Arial"/>
              </a:rPr>
              <a:t> </a:t>
            </a:r>
            <a:r>
              <a:rPr dirty="0" sz="4000" spc="-10">
                <a:latin typeface="Arial"/>
                <a:cs typeface="Arial"/>
              </a:rPr>
              <a:t>осваивать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ts val="4635"/>
              </a:lnSpc>
            </a:pPr>
            <a:r>
              <a:rPr dirty="0" u="sng" sz="4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клавиатурный</a:t>
            </a:r>
            <a:r>
              <a:rPr dirty="0" u="sng" sz="40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4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набор</a:t>
            </a:r>
            <a:r>
              <a:rPr dirty="0" u="sng" sz="40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4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текста.</a:t>
            </a:r>
            <a:endParaRPr sz="4000">
              <a:latin typeface="Arial"/>
              <a:cs typeface="Arial"/>
            </a:endParaRPr>
          </a:p>
          <a:p>
            <a:pPr algn="ctr" marL="40005" marR="28575">
              <a:lnSpc>
                <a:spcPts val="4470"/>
              </a:lnSpc>
              <a:spcBef>
                <a:spcPts val="1485"/>
              </a:spcBef>
            </a:pPr>
            <a:r>
              <a:rPr dirty="0" sz="4000">
                <a:latin typeface="Arial"/>
                <a:cs typeface="Arial"/>
              </a:rPr>
              <a:t>В</a:t>
            </a:r>
            <a:r>
              <a:rPr dirty="0" sz="4000" spc="-35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контексте</a:t>
            </a:r>
            <a:r>
              <a:rPr dirty="0" sz="4000" spc="-20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изучения</a:t>
            </a:r>
            <a:r>
              <a:rPr dirty="0" sz="4000" spc="-15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всех</a:t>
            </a:r>
            <a:r>
              <a:rPr dirty="0" sz="4000" spc="-40">
                <a:latin typeface="Arial"/>
                <a:cs typeface="Arial"/>
              </a:rPr>
              <a:t> </a:t>
            </a:r>
            <a:r>
              <a:rPr dirty="0" sz="4000" spc="-10">
                <a:latin typeface="Arial"/>
                <a:cs typeface="Arial"/>
              </a:rPr>
              <a:t>предметов </a:t>
            </a:r>
            <a:r>
              <a:rPr dirty="0" sz="4000">
                <a:latin typeface="Arial"/>
                <a:cs typeface="Arial"/>
              </a:rPr>
              <a:t>будут</a:t>
            </a:r>
            <a:r>
              <a:rPr dirty="0" sz="4000" spc="-55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использоваться</a:t>
            </a:r>
            <a:r>
              <a:rPr dirty="0" sz="4000" spc="-80">
                <a:latin typeface="Arial"/>
                <a:cs typeface="Arial"/>
              </a:rPr>
              <a:t> </a:t>
            </a:r>
            <a:r>
              <a:rPr dirty="0" sz="4000" spc="-10">
                <a:latin typeface="Arial"/>
                <a:cs typeface="Arial"/>
              </a:rPr>
              <a:t>различные</a:t>
            </a:r>
            <a:endParaRPr sz="4000">
              <a:latin typeface="Arial"/>
              <a:cs typeface="Arial"/>
            </a:endParaRPr>
          </a:p>
          <a:p>
            <a:pPr algn="ctr" marL="131445" marR="111125">
              <a:lnSpc>
                <a:spcPts val="4460"/>
              </a:lnSpc>
              <a:tabLst>
                <a:tab pos="683260" algn="l"/>
              </a:tabLst>
            </a:pPr>
            <a:r>
              <a:rPr dirty="0" sz="4000">
                <a:latin typeface="Arial"/>
                <a:cs typeface="Arial"/>
              </a:rPr>
              <a:t>источники</a:t>
            </a:r>
            <a:r>
              <a:rPr dirty="0" sz="4000" spc="5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информации,</a:t>
            </a:r>
            <a:r>
              <a:rPr dirty="0" sz="4000" spc="-40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в том </a:t>
            </a:r>
            <a:r>
              <a:rPr dirty="0" sz="4000" spc="-10">
                <a:latin typeface="Arial"/>
                <a:cs typeface="Arial"/>
              </a:rPr>
              <a:t>числе, </a:t>
            </a:r>
            <a:r>
              <a:rPr dirty="0" sz="4000" spc="-50">
                <a:latin typeface="Arial"/>
                <a:cs typeface="Arial"/>
              </a:rPr>
              <a:t>в</a:t>
            </a:r>
            <a:r>
              <a:rPr dirty="0" sz="4000">
                <a:latin typeface="Arial"/>
                <a:cs typeface="Arial"/>
              </a:rPr>
              <a:t>	</a:t>
            </a:r>
            <a:r>
              <a:rPr dirty="0" sz="4000" spc="-10" b="1">
                <a:latin typeface="Arial"/>
                <a:cs typeface="Arial"/>
              </a:rPr>
              <a:t>Интернете.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4525" y="1713357"/>
            <a:ext cx="8794115" cy="389191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356870" marR="5080" indent="-344805">
              <a:lnSpc>
                <a:spcPts val="3890"/>
              </a:lnSpc>
              <a:spcBef>
                <a:spcPts val="585"/>
              </a:spcBef>
            </a:pPr>
            <a:r>
              <a:rPr dirty="0" sz="3600">
                <a:latin typeface="Arial"/>
                <a:cs typeface="Arial"/>
              </a:rPr>
              <a:t>Еще</a:t>
            </a:r>
            <a:r>
              <a:rPr dirty="0" sz="3600" spc="-4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одна</a:t>
            </a:r>
            <a:r>
              <a:rPr dirty="0" sz="3600" spc="-2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особенность</a:t>
            </a:r>
            <a:r>
              <a:rPr dirty="0" sz="3600" spc="1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нового</a:t>
            </a:r>
            <a:r>
              <a:rPr dirty="0" sz="3600" spc="-35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стандарта </a:t>
            </a:r>
            <a:r>
              <a:rPr dirty="0" sz="3600">
                <a:latin typeface="Arial"/>
                <a:cs typeface="Arial"/>
              </a:rPr>
              <a:t>в</a:t>
            </a:r>
            <a:r>
              <a:rPr dirty="0" sz="3600" spc="-1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том,</a:t>
            </a:r>
            <a:r>
              <a:rPr dirty="0" sz="3600" spc="-1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что</a:t>
            </a:r>
            <a:r>
              <a:rPr dirty="0" sz="3600" spc="-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он</a:t>
            </a:r>
            <a:r>
              <a:rPr dirty="0" sz="3600" spc="-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вводится</a:t>
            </a:r>
            <a:r>
              <a:rPr dirty="0" sz="3600" spc="-40">
                <a:latin typeface="Arial"/>
                <a:cs typeface="Arial"/>
              </a:rPr>
              <a:t> </a:t>
            </a:r>
            <a:r>
              <a:rPr dirty="0" sz="3600" spc="-25">
                <a:latin typeface="Arial"/>
                <a:cs typeface="Arial"/>
              </a:rPr>
              <a:t>как</a:t>
            </a:r>
            <a:endParaRPr sz="3600">
              <a:latin typeface="Arial"/>
              <a:cs typeface="Arial"/>
            </a:endParaRPr>
          </a:p>
          <a:p>
            <a:pPr marL="356870">
              <a:lnSpc>
                <a:spcPts val="3829"/>
              </a:lnSpc>
            </a:pPr>
            <a:r>
              <a:rPr dirty="0" sz="3600">
                <a:latin typeface="Arial"/>
                <a:cs typeface="Arial"/>
              </a:rPr>
              <a:t>общественный</a:t>
            </a:r>
            <a:r>
              <a:rPr dirty="0" sz="3600" spc="-75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договор.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800">
              <a:latin typeface="Arial"/>
              <a:cs typeface="Arial"/>
            </a:endParaRPr>
          </a:p>
          <a:p>
            <a:pPr marL="356870" marR="145415" indent="-344805">
              <a:lnSpc>
                <a:spcPct val="90000"/>
              </a:lnSpc>
              <a:spcBef>
                <a:spcPts val="5"/>
              </a:spcBef>
            </a:pPr>
            <a:r>
              <a:rPr dirty="0" sz="3600">
                <a:latin typeface="Arial"/>
                <a:cs typeface="Arial"/>
              </a:rPr>
              <a:t>Если</a:t>
            </a:r>
            <a:r>
              <a:rPr dirty="0" sz="3600" spc="-2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раньше</a:t>
            </a:r>
            <a:r>
              <a:rPr dirty="0" sz="3600" spc="1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главным</a:t>
            </a:r>
            <a:r>
              <a:rPr dirty="0" sz="3600" spc="-2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ответчиком</a:t>
            </a:r>
            <a:r>
              <a:rPr dirty="0" sz="3600" spc="-35">
                <a:latin typeface="Arial"/>
                <a:cs typeface="Arial"/>
              </a:rPr>
              <a:t> </a:t>
            </a:r>
            <a:r>
              <a:rPr dirty="0" sz="3600" spc="-25">
                <a:latin typeface="Arial"/>
                <a:cs typeface="Arial"/>
              </a:rPr>
              <a:t>за </a:t>
            </a:r>
            <a:r>
              <a:rPr dirty="0" sz="3600">
                <a:latin typeface="Arial"/>
                <a:cs typeface="Arial"/>
              </a:rPr>
              <a:t>результаты</a:t>
            </a:r>
            <a:r>
              <a:rPr dirty="0" sz="3600" spc="-2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образования</a:t>
            </a:r>
            <a:r>
              <a:rPr dirty="0" sz="3600" spc="-4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был</a:t>
            </a:r>
            <a:r>
              <a:rPr dirty="0" sz="3600" spc="-50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ребенок, </a:t>
            </a:r>
            <a:r>
              <a:rPr dirty="0" sz="3600">
                <a:latin typeface="Arial"/>
                <a:cs typeface="Arial"/>
              </a:rPr>
              <a:t>то</a:t>
            </a:r>
            <a:r>
              <a:rPr dirty="0" sz="3600" spc="-1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теперь</a:t>
            </a:r>
            <a:r>
              <a:rPr dirty="0" sz="3600" spc="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их</a:t>
            </a:r>
            <a:r>
              <a:rPr dirty="0" sz="3600" spc="-3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число</a:t>
            </a:r>
            <a:r>
              <a:rPr dirty="0" sz="3600" spc="-20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расширено.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0376" y="5571744"/>
            <a:ext cx="2066544" cy="14813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92581" y="1670761"/>
            <a:ext cx="8524240" cy="4526280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12700" marR="1226185">
              <a:lnSpc>
                <a:spcPct val="80000"/>
              </a:lnSpc>
              <a:spcBef>
                <a:spcPts val="965"/>
              </a:spcBef>
            </a:pPr>
            <a:r>
              <a:rPr dirty="0" sz="3600">
                <a:latin typeface="Arial"/>
                <a:cs typeface="Arial"/>
              </a:rPr>
              <a:t>Так,</a:t>
            </a:r>
            <a:r>
              <a:rPr dirty="0" sz="3600" spc="-6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например,</a:t>
            </a:r>
            <a:r>
              <a:rPr dirty="0" sz="3600" spc="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родители</a:t>
            </a:r>
            <a:r>
              <a:rPr dirty="0" sz="3600" spc="-35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обязаны </a:t>
            </a:r>
            <a:r>
              <a:rPr dirty="0" sz="3600">
                <a:latin typeface="Arial"/>
                <a:cs typeface="Arial"/>
              </a:rPr>
              <a:t>обеспечить</a:t>
            </a:r>
            <a:r>
              <a:rPr dirty="0" sz="3600" spc="-3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посещение</a:t>
            </a:r>
            <a:r>
              <a:rPr dirty="0" sz="3600" spc="-35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ребенком </a:t>
            </a:r>
            <a:r>
              <a:rPr dirty="0" sz="3600">
                <a:latin typeface="Arial"/>
                <a:cs typeface="Arial"/>
              </a:rPr>
              <a:t>уроков,</a:t>
            </a:r>
            <a:r>
              <a:rPr dirty="0" sz="3600" spc="-1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выполнение</a:t>
            </a:r>
            <a:r>
              <a:rPr dirty="0" sz="3600" spc="-90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домашнего </a:t>
            </a:r>
            <a:r>
              <a:rPr dirty="0" sz="3600">
                <a:latin typeface="Arial"/>
                <a:cs typeface="Arial"/>
              </a:rPr>
              <a:t>задания,</a:t>
            </a:r>
            <a:r>
              <a:rPr dirty="0" sz="3600" spc="-4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сообщать</a:t>
            </a:r>
            <a:r>
              <a:rPr dirty="0" sz="3600" spc="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о</a:t>
            </a:r>
            <a:r>
              <a:rPr dirty="0" sz="3600" spc="-25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причинах </a:t>
            </a:r>
            <a:r>
              <a:rPr dirty="0" sz="3600">
                <a:latin typeface="Arial"/>
                <a:cs typeface="Arial"/>
              </a:rPr>
              <a:t>отсутствия</a:t>
            </a:r>
            <a:r>
              <a:rPr dirty="0" sz="3600" spc="-3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ребенка</a:t>
            </a:r>
            <a:r>
              <a:rPr dirty="0" sz="3600" spc="-4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на</a:t>
            </a:r>
            <a:r>
              <a:rPr dirty="0" sz="3600" spc="-40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занятиях,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3460"/>
              </a:lnSpc>
            </a:pPr>
            <a:r>
              <a:rPr dirty="0" sz="3600">
                <a:latin typeface="Arial"/>
                <a:cs typeface="Arial"/>
              </a:rPr>
              <a:t>посещать</a:t>
            </a:r>
            <a:r>
              <a:rPr dirty="0" sz="3600" spc="-3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родительские</a:t>
            </a:r>
            <a:r>
              <a:rPr dirty="0" sz="3600" spc="-70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собрания.</a:t>
            </a:r>
            <a:endParaRPr sz="3600">
              <a:latin typeface="Arial"/>
              <a:cs typeface="Arial"/>
            </a:endParaRPr>
          </a:p>
          <a:p>
            <a:pPr marL="12700" marR="1329055">
              <a:lnSpc>
                <a:spcPct val="80000"/>
              </a:lnSpc>
              <a:spcBef>
                <a:spcPts val="3459"/>
              </a:spcBef>
            </a:pPr>
            <a:r>
              <a:rPr dirty="0" sz="3600">
                <a:latin typeface="Arial"/>
                <a:cs typeface="Arial"/>
              </a:rPr>
              <a:t>У</a:t>
            </a:r>
            <a:r>
              <a:rPr dirty="0" sz="3600" spc="-1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школы</a:t>
            </a:r>
            <a:r>
              <a:rPr dirty="0" sz="3600" spc="-2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больше</a:t>
            </a:r>
            <a:r>
              <a:rPr dirty="0" sz="3600" spc="-3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обязанностей, </a:t>
            </a:r>
            <a:r>
              <a:rPr dirty="0" sz="3600" spc="-50">
                <a:latin typeface="Arial"/>
                <a:cs typeface="Arial"/>
              </a:rPr>
              <a:t>и </a:t>
            </a:r>
            <a:r>
              <a:rPr dirty="0" sz="3600">
                <a:latin typeface="Arial"/>
                <a:cs typeface="Arial"/>
              </a:rPr>
              <a:t>главная</a:t>
            </a:r>
            <a:r>
              <a:rPr dirty="0" sz="3600" spc="-4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-</a:t>
            </a:r>
            <a:r>
              <a:rPr dirty="0" sz="3600" spc="-1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предоставить</a:t>
            </a:r>
            <a:r>
              <a:rPr dirty="0" sz="3600" spc="-15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ученикам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3460"/>
              </a:lnSpc>
            </a:pPr>
            <a:r>
              <a:rPr dirty="0" sz="3600">
                <a:latin typeface="Arial"/>
                <a:cs typeface="Arial"/>
              </a:rPr>
              <a:t>бесплатное</a:t>
            </a:r>
            <a:r>
              <a:rPr dirty="0" sz="3600" spc="-5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качественное</a:t>
            </a:r>
            <a:r>
              <a:rPr dirty="0" sz="3600" spc="-40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образование.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815" rIns="0" bIns="0" rtlCol="0" vert="horz">
            <a:spAutoFit/>
          </a:bodyPr>
          <a:lstStyle/>
          <a:p>
            <a:pPr algn="ctr" marL="206375" marR="5080" indent="6985">
              <a:lnSpc>
                <a:spcPct val="92900"/>
              </a:lnSpc>
              <a:spcBef>
                <a:spcPts val="345"/>
              </a:spcBef>
            </a:pPr>
            <a:r>
              <a:rPr dirty="0" sz="2800" b="0">
                <a:solidFill>
                  <a:srgbClr val="FF0000"/>
                </a:solidFill>
                <a:latin typeface="Arial"/>
                <a:cs typeface="Arial"/>
              </a:rPr>
              <a:t>Стандарты</a:t>
            </a:r>
            <a:r>
              <a:rPr dirty="0" sz="2800" spc="-5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z="2800" spc="-2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0">
                <a:solidFill>
                  <a:srgbClr val="FF0000"/>
                </a:solidFill>
                <a:latin typeface="Arial"/>
                <a:cs typeface="Arial"/>
              </a:rPr>
              <a:t>социальная</a:t>
            </a:r>
            <a:r>
              <a:rPr dirty="0" sz="2800" spc="-3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0">
                <a:solidFill>
                  <a:srgbClr val="FF0000"/>
                </a:solidFill>
                <a:latin typeface="Arial"/>
                <a:cs typeface="Arial"/>
              </a:rPr>
              <a:t>конвенциональная</a:t>
            </a:r>
            <a:r>
              <a:rPr dirty="0" sz="2800" spc="-5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0" b="0">
                <a:solidFill>
                  <a:srgbClr val="FF0000"/>
                </a:solidFill>
                <a:latin typeface="Arial"/>
                <a:cs typeface="Arial"/>
              </a:rPr>
              <a:t>норма, </a:t>
            </a:r>
            <a:r>
              <a:rPr dirty="0" sz="2800" b="0">
                <a:solidFill>
                  <a:srgbClr val="FF0000"/>
                </a:solidFill>
                <a:latin typeface="Arial"/>
                <a:cs typeface="Arial"/>
              </a:rPr>
              <a:t>общественный</a:t>
            </a:r>
            <a:r>
              <a:rPr dirty="0" sz="2800" spc="-95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0">
                <a:solidFill>
                  <a:srgbClr val="FF0000"/>
                </a:solidFill>
                <a:latin typeface="Arial"/>
                <a:cs typeface="Arial"/>
              </a:rPr>
              <a:t>договор</a:t>
            </a:r>
            <a:r>
              <a:rPr dirty="0" sz="2800" spc="-30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0">
                <a:solidFill>
                  <a:srgbClr val="FF0000"/>
                </a:solidFill>
                <a:latin typeface="Arial"/>
                <a:cs typeface="Arial"/>
              </a:rPr>
              <a:t>между</a:t>
            </a:r>
            <a:r>
              <a:rPr dirty="0" sz="2800" spc="-35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0">
                <a:solidFill>
                  <a:srgbClr val="FF0000"/>
                </a:solidFill>
                <a:latin typeface="Arial"/>
                <a:cs typeface="Arial"/>
              </a:rPr>
              <a:t>семьей,</a:t>
            </a:r>
            <a:r>
              <a:rPr dirty="0" sz="2800" spc="-55" b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0">
                <a:solidFill>
                  <a:srgbClr val="FF0000"/>
                </a:solidFill>
                <a:latin typeface="Arial"/>
                <a:cs typeface="Arial"/>
              </a:rPr>
              <a:t>обществом</a:t>
            </a:r>
            <a:r>
              <a:rPr dirty="0" sz="2800" spc="-50" b="0">
                <a:solidFill>
                  <a:srgbClr val="FF0000"/>
                </a:solidFill>
                <a:latin typeface="Arial"/>
                <a:cs typeface="Arial"/>
              </a:rPr>
              <a:t> и </a:t>
            </a:r>
            <a:r>
              <a:rPr dirty="0" sz="2800" spc="-10" b="0">
                <a:solidFill>
                  <a:srgbClr val="FF0000"/>
                </a:solidFill>
                <a:latin typeface="Arial"/>
                <a:cs typeface="Arial"/>
              </a:rPr>
              <a:t>государством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388220" y="6861454"/>
            <a:ext cx="20256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5">
                <a:latin typeface="Times New Roman"/>
                <a:cs typeface="Times New Roman"/>
              </a:rPr>
              <a:t>15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434584" y="2109216"/>
            <a:ext cx="4395470" cy="2109470"/>
            <a:chOff x="5434584" y="2109216"/>
            <a:chExt cx="4395470" cy="2109470"/>
          </a:xfrm>
        </p:grpSpPr>
        <p:sp>
          <p:nvSpPr>
            <p:cNvPr id="5" name="object 5" descr=""/>
            <p:cNvSpPr/>
            <p:nvPr/>
          </p:nvSpPr>
          <p:spPr>
            <a:xfrm>
              <a:off x="5437632" y="2112264"/>
              <a:ext cx="4389120" cy="2103120"/>
            </a:xfrm>
            <a:custGeom>
              <a:avLst/>
              <a:gdLst/>
              <a:ahLst/>
              <a:cxnLst/>
              <a:rect l="l" t="t" r="r" b="b"/>
              <a:pathLst>
                <a:path w="4389120" h="2103120">
                  <a:moveTo>
                    <a:pt x="2194560" y="0"/>
                  </a:moveTo>
                  <a:lnTo>
                    <a:pt x="2130988" y="432"/>
                  </a:lnTo>
                  <a:lnTo>
                    <a:pt x="2067864" y="1723"/>
                  </a:lnTo>
                  <a:lnTo>
                    <a:pt x="2005213" y="3859"/>
                  </a:lnTo>
                  <a:lnTo>
                    <a:pt x="1943059" y="6830"/>
                  </a:lnTo>
                  <a:lnTo>
                    <a:pt x="1881425" y="10624"/>
                  </a:lnTo>
                  <a:lnTo>
                    <a:pt x="1820338" y="15228"/>
                  </a:lnTo>
                  <a:lnTo>
                    <a:pt x="1759820" y="20632"/>
                  </a:lnTo>
                  <a:lnTo>
                    <a:pt x="1699897" y="26823"/>
                  </a:lnTo>
                  <a:lnTo>
                    <a:pt x="1640592" y="33791"/>
                  </a:lnTo>
                  <a:lnTo>
                    <a:pt x="1581931" y="41522"/>
                  </a:lnTo>
                  <a:lnTo>
                    <a:pt x="1523937" y="50006"/>
                  </a:lnTo>
                  <a:lnTo>
                    <a:pt x="1466636" y="59231"/>
                  </a:lnTo>
                  <a:lnTo>
                    <a:pt x="1410050" y="69185"/>
                  </a:lnTo>
                  <a:lnTo>
                    <a:pt x="1354206" y="79856"/>
                  </a:lnTo>
                  <a:lnTo>
                    <a:pt x="1299127" y="91233"/>
                  </a:lnTo>
                  <a:lnTo>
                    <a:pt x="1244837" y="103305"/>
                  </a:lnTo>
                  <a:lnTo>
                    <a:pt x="1191362" y="116058"/>
                  </a:lnTo>
                  <a:lnTo>
                    <a:pt x="1138724" y="129483"/>
                  </a:lnTo>
                  <a:lnTo>
                    <a:pt x="1086950" y="143566"/>
                  </a:lnTo>
                  <a:lnTo>
                    <a:pt x="1036063" y="158297"/>
                  </a:lnTo>
                  <a:lnTo>
                    <a:pt x="986088" y="173663"/>
                  </a:lnTo>
                  <a:lnTo>
                    <a:pt x="937048" y="189653"/>
                  </a:lnTo>
                  <a:lnTo>
                    <a:pt x="888969" y="206255"/>
                  </a:lnTo>
                  <a:lnTo>
                    <a:pt x="841875" y="223458"/>
                  </a:lnTo>
                  <a:lnTo>
                    <a:pt x="795791" y="241250"/>
                  </a:lnTo>
                  <a:lnTo>
                    <a:pt x="750739" y="259619"/>
                  </a:lnTo>
                  <a:lnTo>
                    <a:pt x="706746" y="278554"/>
                  </a:lnTo>
                  <a:lnTo>
                    <a:pt x="663836" y="298042"/>
                  </a:lnTo>
                  <a:lnTo>
                    <a:pt x="622032" y="318073"/>
                  </a:lnTo>
                  <a:lnTo>
                    <a:pt x="581360" y="338633"/>
                  </a:lnTo>
                  <a:lnTo>
                    <a:pt x="541843" y="359713"/>
                  </a:lnTo>
                  <a:lnTo>
                    <a:pt x="503506" y="381300"/>
                  </a:lnTo>
                  <a:lnTo>
                    <a:pt x="466374" y="403382"/>
                  </a:lnTo>
                  <a:lnTo>
                    <a:pt x="430471" y="425947"/>
                  </a:lnTo>
                  <a:lnTo>
                    <a:pt x="395821" y="448985"/>
                  </a:lnTo>
                  <a:lnTo>
                    <a:pt x="362449" y="472483"/>
                  </a:lnTo>
                  <a:lnTo>
                    <a:pt x="330378" y="496429"/>
                  </a:lnTo>
                  <a:lnTo>
                    <a:pt x="299635" y="520812"/>
                  </a:lnTo>
                  <a:lnTo>
                    <a:pt x="270242" y="545621"/>
                  </a:lnTo>
                  <a:lnTo>
                    <a:pt x="215607" y="596467"/>
                  </a:lnTo>
                  <a:lnTo>
                    <a:pt x="166668" y="648873"/>
                  </a:lnTo>
                  <a:lnTo>
                    <a:pt x="123621" y="702747"/>
                  </a:lnTo>
                  <a:lnTo>
                    <a:pt x="86662" y="757994"/>
                  </a:lnTo>
                  <a:lnTo>
                    <a:pt x="55984" y="814521"/>
                  </a:lnTo>
                  <a:lnTo>
                    <a:pt x="31784" y="872235"/>
                  </a:lnTo>
                  <a:lnTo>
                    <a:pt x="14256" y="931041"/>
                  </a:lnTo>
                  <a:lnTo>
                    <a:pt x="3596" y="990848"/>
                  </a:lnTo>
                  <a:lnTo>
                    <a:pt x="0" y="1051560"/>
                  </a:lnTo>
                  <a:lnTo>
                    <a:pt x="903" y="1082023"/>
                  </a:lnTo>
                  <a:lnTo>
                    <a:pt x="8055" y="1142294"/>
                  </a:lnTo>
                  <a:lnTo>
                    <a:pt x="22173" y="1201612"/>
                  </a:lnTo>
                  <a:lnTo>
                    <a:pt x="43062" y="1259883"/>
                  </a:lnTo>
                  <a:lnTo>
                    <a:pt x="70525" y="1317015"/>
                  </a:lnTo>
                  <a:lnTo>
                    <a:pt x="104368" y="1372914"/>
                  </a:lnTo>
                  <a:lnTo>
                    <a:pt x="144396" y="1427486"/>
                  </a:lnTo>
                  <a:lnTo>
                    <a:pt x="190413" y="1480638"/>
                  </a:lnTo>
                  <a:lnTo>
                    <a:pt x="242225" y="1532276"/>
                  </a:lnTo>
                  <a:lnTo>
                    <a:pt x="299635" y="1582307"/>
                  </a:lnTo>
                  <a:lnTo>
                    <a:pt x="330378" y="1606690"/>
                  </a:lnTo>
                  <a:lnTo>
                    <a:pt x="362449" y="1630636"/>
                  </a:lnTo>
                  <a:lnTo>
                    <a:pt x="395821" y="1654134"/>
                  </a:lnTo>
                  <a:lnTo>
                    <a:pt x="430471" y="1677172"/>
                  </a:lnTo>
                  <a:lnTo>
                    <a:pt x="466374" y="1699737"/>
                  </a:lnTo>
                  <a:lnTo>
                    <a:pt x="503506" y="1721819"/>
                  </a:lnTo>
                  <a:lnTo>
                    <a:pt x="541843" y="1743406"/>
                  </a:lnTo>
                  <a:lnTo>
                    <a:pt x="581360" y="1764486"/>
                  </a:lnTo>
                  <a:lnTo>
                    <a:pt x="622032" y="1785046"/>
                  </a:lnTo>
                  <a:lnTo>
                    <a:pt x="663836" y="1805077"/>
                  </a:lnTo>
                  <a:lnTo>
                    <a:pt x="706746" y="1824565"/>
                  </a:lnTo>
                  <a:lnTo>
                    <a:pt x="750739" y="1843500"/>
                  </a:lnTo>
                  <a:lnTo>
                    <a:pt x="795791" y="1861869"/>
                  </a:lnTo>
                  <a:lnTo>
                    <a:pt x="841875" y="1879661"/>
                  </a:lnTo>
                  <a:lnTo>
                    <a:pt x="888969" y="1896864"/>
                  </a:lnTo>
                  <a:lnTo>
                    <a:pt x="937048" y="1913466"/>
                  </a:lnTo>
                  <a:lnTo>
                    <a:pt x="986088" y="1929456"/>
                  </a:lnTo>
                  <a:lnTo>
                    <a:pt x="1036063" y="1944822"/>
                  </a:lnTo>
                  <a:lnTo>
                    <a:pt x="1086950" y="1959553"/>
                  </a:lnTo>
                  <a:lnTo>
                    <a:pt x="1138724" y="1973636"/>
                  </a:lnTo>
                  <a:lnTo>
                    <a:pt x="1191362" y="1987061"/>
                  </a:lnTo>
                  <a:lnTo>
                    <a:pt x="1244837" y="1999814"/>
                  </a:lnTo>
                  <a:lnTo>
                    <a:pt x="1299127" y="2011886"/>
                  </a:lnTo>
                  <a:lnTo>
                    <a:pt x="1354206" y="2023263"/>
                  </a:lnTo>
                  <a:lnTo>
                    <a:pt x="1410050" y="2033934"/>
                  </a:lnTo>
                  <a:lnTo>
                    <a:pt x="1466636" y="2043888"/>
                  </a:lnTo>
                  <a:lnTo>
                    <a:pt x="1523937" y="2053113"/>
                  </a:lnTo>
                  <a:lnTo>
                    <a:pt x="1581931" y="2061597"/>
                  </a:lnTo>
                  <a:lnTo>
                    <a:pt x="1640592" y="2069328"/>
                  </a:lnTo>
                  <a:lnTo>
                    <a:pt x="1699897" y="2076296"/>
                  </a:lnTo>
                  <a:lnTo>
                    <a:pt x="1759820" y="2082487"/>
                  </a:lnTo>
                  <a:lnTo>
                    <a:pt x="1820338" y="2087891"/>
                  </a:lnTo>
                  <a:lnTo>
                    <a:pt x="1881425" y="2092495"/>
                  </a:lnTo>
                  <a:lnTo>
                    <a:pt x="1943059" y="2096289"/>
                  </a:lnTo>
                  <a:lnTo>
                    <a:pt x="2005213" y="2099260"/>
                  </a:lnTo>
                  <a:lnTo>
                    <a:pt x="2067864" y="2101396"/>
                  </a:lnTo>
                  <a:lnTo>
                    <a:pt x="2130988" y="2102687"/>
                  </a:lnTo>
                  <a:lnTo>
                    <a:pt x="2194560" y="2103120"/>
                  </a:lnTo>
                  <a:lnTo>
                    <a:pt x="2258131" y="2102687"/>
                  </a:lnTo>
                  <a:lnTo>
                    <a:pt x="2321255" y="2101396"/>
                  </a:lnTo>
                  <a:lnTo>
                    <a:pt x="2383906" y="2099260"/>
                  </a:lnTo>
                  <a:lnTo>
                    <a:pt x="2446060" y="2096289"/>
                  </a:lnTo>
                  <a:lnTo>
                    <a:pt x="2507694" y="2092495"/>
                  </a:lnTo>
                  <a:lnTo>
                    <a:pt x="2568781" y="2087891"/>
                  </a:lnTo>
                  <a:lnTo>
                    <a:pt x="2629299" y="2082487"/>
                  </a:lnTo>
                  <a:lnTo>
                    <a:pt x="2689222" y="2076296"/>
                  </a:lnTo>
                  <a:lnTo>
                    <a:pt x="2748527" y="2069328"/>
                  </a:lnTo>
                  <a:lnTo>
                    <a:pt x="2807188" y="2061597"/>
                  </a:lnTo>
                  <a:lnTo>
                    <a:pt x="2865182" y="2053113"/>
                  </a:lnTo>
                  <a:lnTo>
                    <a:pt x="2922483" y="2043888"/>
                  </a:lnTo>
                  <a:lnTo>
                    <a:pt x="2979069" y="2033934"/>
                  </a:lnTo>
                  <a:lnTo>
                    <a:pt x="3034913" y="2023263"/>
                  </a:lnTo>
                  <a:lnTo>
                    <a:pt x="3089992" y="2011886"/>
                  </a:lnTo>
                  <a:lnTo>
                    <a:pt x="3144282" y="1999814"/>
                  </a:lnTo>
                  <a:lnTo>
                    <a:pt x="3197757" y="1987061"/>
                  </a:lnTo>
                  <a:lnTo>
                    <a:pt x="3250395" y="1973636"/>
                  </a:lnTo>
                  <a:lnTo>
                    <a:pt x="3302169" y="1959553"/>
                  </a:lnTo>
                  <a:lnTo>
                    <a:pt x="3353056" y="1944822"/>
                  </a:lnTo>
                  <a:lnTo>
                    <a:pt x="3403031" y="1929456"/>
                  </a:lnTo>
                  <a:lnTo>
                    <a:pt x="3452071" y="1913466"/>
                  </a:lnTo>
                  <a:lnTo>
                    <a:pt x="3500150" y="1896864"/>
                  </a:lnTo>
                  <a:lnTo>
                    <a:pt x="3547244" y="1879661"/>
                  </a:lnTo>
                  <a:lnTo>
                    <a:pt x="3593328" y="1861869"/>
                  </a:lnTo>
                  <a:lnTo>
                    <a:pt x="3638380" y="1843500"/>
                  </a:lnTo>
                  <a:lnTo>
                    <a:pt x="3682373" y="1824565"/>
                  </a:lnTo>
                  <a:lnTo>
                    <a:pt x="3725283" y="1805077"/>
                  </a:lnTo>
                  <a:lnTo>
                    <a:pt x="3767087" y="1785046"/>
                  </a:lnTo>
                  <a:lnTo>
                    <a:pt x="3807759" y="1764486"/>
                  </a:lnTo>
                  <a:lnTo>
                    <a:pt x="3847276" y="1743406"/>
                  </a:lnTo>
                  <a:lnTo>
                    <a:pt x="3885613" y="1721819"/>
                  </a:lnTo>
                  <a:lnTo>
                    <a:pt x="3922745" y="1699737"/>
                  </a:lnTo>
                  <a:lnTo>
                    <a:pt x="3958648" y="1677172"/>
                  </a:lnTo>
                  <a:lnTo>
                    <a:pt x="3993298" y="1654134"/>
                  </a:lnTo>
                  <a:lnTo>
                    <a:pt x="4026670" y="1630636"/>
                  </a:lnTo>
                  <a:lnTo>
                    <a:pt x="4058741" y="1606690"/>
                  </a:lnTo>
                  <a:lnTo>
                    <a:pt x="4089484" y="1582307"/>
                  </a:lnTo>
                  <a:lnTo>
                    <a:pt x="4118877" y="1557498"/>
                  </a:lnTo>
                  <a:lnTo>
                    <a:pt x="4173512" y="1506652"/>
                  </a:lnTo>
                  <a:lnTo>
                    <a:pt x="4222451" y="1454246"/>
                  </a:lnTo>
                  <a:lnTo>
                    <a:pt x="4265498" y="1400372"/>
                  </a:lnTo>
                  <a:lnTo>
                    <a:pt x="4302457" y="1345125"/>
                  </a:lnTo>
                  <a:lnTo>
                    <a:pt x="4333135" y="1288598"/>
                  </a:lnTo>
                  <a:lnTo>
                    <a:pt x="4357335" y="1230884"/>
                  </a:lnTo>
                  <a:lnTo>
                    <a:pt x="4374863" y="1172078"/>
                  </a:lnTo>
                  <a:lnTo>
                    <a:pt x="4385523" y="1112271"/>
                  </a:lnTo>
                  <a:lnTo>
                    <a:pt x="4389120" y="1051560"/>
                  </a:lnTo>
                  <a:lnTo>
                    <a:pt x="4388216" y="1021096"/>
                  </a:lnTo>
                  <a:lnTo>
                    <a:pt x="4381064" y="960825"/>
                  </a:lnTo>
                  <a:lnTo>
                    <a:pt x="4366946" y="901507"/>
                  </a:lnTo>
                  <a:lnTo>
                    <a:pt x="4346057" y="843236"/>
                  </a:lnTo>
                  <a:lnTo>
                    <a:pt x="4318594" y="786104"/>
                  </a:lnTo>
                  <a:lnTo>
                    <a:pt x="4284751" y="730205"/>
                  </a:lnTo>
                  <a:lnTo>
                    <a:pt x="4244723" y="675633"/>
                  </a:lnTo>
                  <a:lnTo>
                    <a:pt x="4198706" y="622481"/>
                  </a:lnTo>
                  <a:lnTo>
                    <a:pt x="4146894" y="570843"/>
                  </a:lnTo>
                  <a:lnTo>
                    <a:pt x="4089484" y="520812"/>
                  </a:lnTo>
                  <a:lnTo>
                    <a:pt x="4058741" y="496429"/>
                  </a:lnTo>
                  <a:lnTo>
                    <a:pt x="4026670" y="472483"/>
                  </a:lnTo>
                  <a:lnTo>
                    <a:pt x="3993298" y="448985"/>
                  </a:lnTo>
                  <a:lnTo>
                    <a:pt x="3958648" y="425947"/>
                  </a:lnTo>
                  <a:lnTo>
                    <a:pt x="3922745" y="403382"/>
                  </a:lnTo>
                  <a:lnTo>
                    <a:pt x="3885613" y="381300"/>
                  </a:lnTo>
                  <a:lnTo>
                    <a:pt x="3847276" y="359713"/>
                  </a:lnTo>
                  <a:lnTo>
                    <a:pt x="3807759" y="338633"/>
                  </a:lnTo>
                  <a:lnTo>
                    <a:pt x="3767087" y="318073"/>
                  </a:lnTo>
                  <a:lnTo>
                    <a:pt x="3725283" y="298042"/>
                  </a:lnTo>
                  <a:lnTo>
                    <a:pt x="3682373" y="278554"/>
                  </a:lnTo>
                  <a:lnTo>
                    <a:pt x="3638380" y="259619"/>
                  </a:lnTo>
                  <a:lnTo>
                    <a:pt x="3593328" y="241250"/>
                  </a:lnTo>
                  <a:lnTo>
                    <a:pt x="3547244" y="223458"/>
                  </a:lnTo>
                  <a:lnTo>
                    <a:pt x="3500150" y="206255"/>
                  </a:lnTo>
                  <a:lnTo>
                    <a:pt x="3452071" y="189653"/>
                  </a:lnTo>
                  <a:lnTo>
                    <a:pt x="3403031" y="173663"/>
                  </a:lnTo>
                  <a:lnTo>
                    <a:pt x="3353056" y="158297"/>
                  </a:lnTo>
                  <a:lnTo>
                    <a:pt x="3302169" y="143566"/>
                  </a:lnTo>
                  <a:lnTo>
                    <a:pt x="3250395" y="129483"/>
                  </a:lnTo>
                  <a:lnTo>
                    <a:pt x="3197757" y="116058"/>
                  </a:lnTo>
                  <a:lnTo>
                    <a:pt x="3144282" y="103305"/>
                  </a:lnTo>
                  <a:lnTo>
                    <a:pt x="3089992" y="91233"/>
                  </a:lnTo>
                  <a:lnTo>
                    <a:pt x="3034913" y="79856"/>
                  </a:lnTo>
                  <a:lnTo>
                    <a:pt x="2979069" y="69185"/>
                  </a:lnTo>
                  <a:lnTo>
                    <a:pt x="2922483" y="59231"/>
                  </a:lnTo>
                  <a:lnTo>
                    <a:pt x="2865182" y="50006"/>
                  </a:lnTo>
                  <a:lnTo>
                    <a:pt x="2807188" y="41522"/>
                  </a:lnTo>
                  <a:lnTo>
                    <a:pt x="2748527" y="33791"/>
                  </a:lnTo>
                  <a:lnTo>
                    <a:pt x="2689222" y="26823"/>
                  </a:lnTo>
                  <a:lnTo>
                    <a:pt x="2629299" y="20632"/>
                  </a:lnTo>
                  <a:lnTo>
                    <a:pt x="2568781" y="15228"/>
                  </a:lnTo>
                  <a:lnTo>
                    <a:pt x="2507694" y="10624"/>
                  </a:lnTo>
                  <a:lnTo>
                    <a:pt x="2446060" y="6830"/>
                  </a:lnTo>
                  <a:lnTo>
                    <a:pt x="2383906" y="3859"/>
                  </a:lnTo>
                  <a:lnTo>
                    <a:pt x="2321255" y="1723"/>
                  </a:lnTo>
                  <a:lnTo>
                    <a:pt x="2258131" y="432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437632" y="2112264"/>
              <a:ext cx="4389120" cy="2103120"/>
            </a:xfrm>
            <a:custGeom>
              <a:avLst/>
              <a:gdLst/>
              <a:ahLst/>
              <a:cxnLst/>
              <a:rect l="l" t="t" r="r" b="b"/>
              <a:pathLst>
                <a:path w="4389120" h="2103120">
                  <a:moveTo>
                    <a:pt x="0" y="1051560"/>
                  </a:moveTo>
                  <a:lnTo>
                    <a:pt x="3596" y="990848"/>
                  </a:lnTo>
                  <a:lnTo>
                    <a:pt x="14256" y="931041"/>
                  </a:lnTo>
                  <a:lnTo>
                    <a:pt x="31784" y="872235"/>
                  </a:lnTo>
                  <a:lnTo>
                    <a:pt x="55984" y="814521"/>
                  </a:lnTo>
                  <a:lnTo>
                    <a:pt x="86662" y="757994"/>
                  </a:lnTo>
                  <a:lnTo>
                    <a:pt x="123621" y="702747"/>
                  </a:lnTo>
                  <a:lnTo>
                    <a:pt x="166668" y="648873"/>
                  </a:lnTo>
                  <a:lnTo>
                    <a:pt x="215607" y="596467"/>
                  </a:lnTo>
                  <a:lnTo>
                    <a:pt x="270242" y="545621"/>
                  </a:lnTo>
                  <a:lnTo>
                    <a:pt x="299635" y="520812"/>
                  </a:lnTo>
                  <a:lnTo>
                    <a:pt x="330378" y="496429"/>
                  </a:lnTo>
                  <a:lnTo>
                    <a:pt x="362449" y="472483"/>
                  </a:lnTo>
                  <a:lnTo>
                    <a:pt x="395821" y="448985"/>
                  </a:lnTo>
                  <a:lnTo>
                    <a:pt x="430471" y="425947"/>
                  </a:lnTo>
                  <a:lnTo>
                    <a:pt x="466374" y="403382"/>
                  </a:lnTo>
                  <a:lnTo>
                    <a:pt x="503506" y="381300"/>
                  </a:lnTo>
                  <a:lnTo>
                    <a:pt x="541843" y="359713"/>
                  </a:lnTo>
                  <a:lnTo>
                    <a:pt x="581360" y="338633"/>
                  </a:lnTo>
                  <a:lnTo>
                    <a:pt x="622032" y="318073"/>
                  </a:lnTo>
                  <a:lnTo>
                    <a:pt x="663836" y="298042"/>
                  </a:lnTo>
                  <a:lnTo>
                    <a:pt x="706746" y="278554"/>
                  </a:lnTo>
                  <a:lnTo>
                    <a:pt x="750739" y="259619"/>
                  </a:lnTo>
                  <a:lnTo>
                    <a:pt x="795791" y="241250"/>
                  </a:lnTo>
                  <a:lnTo>
                    <a:pt x="841875" y="223458"/>
                  </a:lnTo>
                  <a:lnTo>
                    <a:pt x="888969" y="206255"/>
                  </a:lnTo>
                  <a:lnTo>
                    <a:pt x="937048" y="189653"/>
                  </a:lnTo>
                  <a:lnTo>
                    <a:pt x="986088" y="173663"/>
                  </a:lnTo>
                  <a:lnTo>
                    <a:pt x="1036063" y="158297"/>
                  </a:lnTo>
                  <a:lnTo>
                    <a:pt x="1086950" y="143566"/>
                  </a:lnTo>
                  <a:lnTo>
                    <a:pt x="1138724" y="129483"/>
                  </a:lnTo>
                  <a:lnTo>
                    <a:pt x="1191362" y="116058"/>
                  </a:lnTo>
                  <a:lnTo>
                    <a:pt x="1244837" y="103305"/>
                  </a:lnTo>
                  <a:lnTo>
                    <a:pt x="1299127" y="91233"/>
                  </a:lnTo>
                  <a:lnTo>
                    <a:pt x="1354206" y="79856"/>
                  </a:lnTo>
                  <a:lnTo>
                    <a:pt x="1410050" y="69185"/>
                  </a:lnTo>
                  <a:lnTo>
                    <a:pt x="1466636" y="59231"/>
                  </a:lnTo>
                  <a:lnTo>
                    <a:pt x="1523937" y="50006"/>
                  </a:lnTo>
                  <a:lnTo>
                    <a:pt x="1581931" y="41522"/>
                  </a:lnTo>
                  <a:lnTo>
                    <a:pt x="1640592" y="33791"/>
                  </a:lnTo>
                  <a:lnTo>
                    <a:pt x="1699897" y="26823"/>
                  </a:lnTo>
                  <a:lnTo>
                    <a:pt x="1759820" y="20632"/>
                  </a:lnTo>
                  <a:lnTo>
                    <a:pt x="1820338" y="15228"/>
                  </a:lnTo>
                  <a:lnTo>
                    <a:pt x="1881425" y="10624"/>
                  </a:lnTo>
                  <a:lnTo>
                    <a:pt x="1943059" y="6830"/>
                  </a:lnTo>
                  <a:lnTo>
                    <a:pt x="2005213" y="3859"/>
                  </a:lnTo>
                  <a:lnTo>
                    <a:pt x="2067864" y="1723"/>
                  </a:lnTo>
                  <a:lnTo>
                    <a:pt x="2130988" y="432"/>
                  </a:lnTo>
                  <a:lnTo>
                    <a:pt x="2194560" y="0"/>
                  </a:lnTo>
                  <a:lnTo>
                    <a:pt x="2258131" y="432"/>
                  </a:lnTo>
                  <a:lnTo>
                    <a:pt x="2321255" y="1723"/>
                  </a:lnTo>
                  <a:lnTo>
                    <a:pt x="2383906" y="3859"/>
                  </a:lnTo>
                  <a:lnTo>
                    <a:pt x="2446060" y="6830"/>
                  </a:lnTo>
                  <a:lnTo>
                    <a:pt x="2507694" y="10624"/>
                  </a:lnTo>
                  <a:lnTo>
                    <a:pt x="2568781" y="15228"/>
                  </a:lnTo>
                  <a:lnTo>
                    <a:pt x="2629299" y="20632"/>
                  </a:lnTo>
                  <a:lnTo>
                    <a:pt x="2689222" y="26823"/>
                  </a:lnTo>
                  <a:lnTo>
                    <a:pt x="2748527" y="33791"/>
                  </a:lnTo>
                  <a:lnTo>
                    <a:pt x="2807188" y="41522"/>
                  </a:lnTo>
                  <a:lnTo>
                    <a:pt x="2865182" y="50006"/>
                  </a:lnTo>
                  <a:lnTo>
                    <a:pt x="2922483" y="59231"/>
                  </a:lnTo>
                  <a:lnTo>
                    <a:pt x="2979069" y="69185"/>
                  </a:lnTo>
                  <a:lnTo>
                    <a:pt x="3034913" y="79856"/>
                  </a:lnTo>
                  <a:lnTo>
                    <a:pt x="3089992" y="91233"/>
                  </a:lnTo>
                  <a:lnTo>
                    <a:pt x="3144282" y="103305"/>
                  </a:lnTo>
                  <a:lnTo>
                    <a:pt x="3197757" y="116058"/>
                  </a:lnTo>
                  <a:lnTo>
                    <a:pt x="3250395" y="129483"/>
                  </a:lnTo>
                  <a:lnTo>
                    <a:pt x="3302169" y="143566"/>
                  </a:lnTo>
                  <a:lnTo>
                    <a:pt x="3353056" y="158297"/>
                  </a:lnTo>
                  <a:lnTo>
                    <a:pt x="3403031" y="173663"/>
                  </a:lnTo>
                  <a:lnTo>
                    <a:pt x="3452071" y="189653"/>
                  </a:lnTo>
                  <a:lnTo>
                    <a:pt x="3500150" y="206255"/>
                  </a:lnTo>
                  <a:lnTo>
                    <a:pt x="3547244" y="223458"/>
                  </a:lnTo>
                  <a:lnTo>
                    <a:pt x="3593328" y="241250"/>
                  </a:lnTo>
                  <a:lnTo>
                    <a:pt x="3638380" y="259619"/>
                  </a:lnTo>
                  <a:lnTo>
                    <a:pt x="3682373" y="278554"/>
                  </a:lnTo>
                  <a:lnTo>
                    <a:pt x="3725283" y="298042"/>
                  </a:lnTo>
                  <a:lnTo>
                    <a:pt x="3767087" y="318073"/>
                  </a:lnTo>
                  <a:lnTo>
                    <a:pt x="3807759" y="338633"/>
                  </a:lnTo>
                  <a:lnTo>
                    <a:pt x="3847276" y="359713"/>
                  </a:lnTo>
                  <a:lnTo>
                    <a:pt x="3885613" y="381300"/>
                  </a:lnTo>
                  <a:lnTo>
                    <a:pt x="3922745" y="403382"/>
                  </a:lnTo>
                  <a:lnTo>
                    <a:pt x="3958648" y="425947"/>
                  </a:lnTo>
                  <a:lnTo>
                    <a:pt x="3993298" y="448985"/>
                  </a:lnTo>
                  <a:lnTo>
                    <a:pt x="4026670" y="472483"/>
                  </a:lnTo>
                  <a:lnTo>
                    <a:pt x="4058741" y="496429"/>
                  </a:lnTo>
                  <a:lnTo>
                    <a:pt x="4089484" y="520812"/>
                  </a:lnTo>
                  <a:lnTo>
                    <a:pt x="4118877" y="545621"/>
                  </a:lnTo>
                  <a:lnTo>
                    <a:pt x="4173512" y="596467"/>
                  </a:lnTo>
                  <a:lnTo>
                    <a:pt x="4222451" y="648873"/>
                  </a:lnTo>
                  <a:lnTo>
                    <a:pt x="4265498" y="702747"/>
                  </a:lnTo>
                  <a:lnTo>
                    <a:pt x="4302457" y="757994"/>
                  </a:lnTo>
                  <a:lnTo>
                    <a:pt x="4333135" y="814521"/>
                  </a:lnTo>
                  <a:lnTo>
                    <a:pt x="4357335" y="872235"/>
                  </a:lnTo>
                  <a:lnTo>
                    <a:pt x="4374863" y="931041"/>
                  </a:lnTo>
                  <a:lnTo>
                    <a:pt x="4385523" y="990848"/>
                  </a:lnTo>
                  <a:lnTo>
                    <a:pt x="4389120" y="1051560"/>
                  </a:lnTo>
                  <a:lnTo>
                    <a:pt x="4388216" y="1082023"/>
                  </a:lnTo>
                  <a:lnTo>
                    <a:pt x="4381064" y="1142294"/>
                  </a:lnTo>
                  <a:lnTo>
                    <a:pt x="4366946" y="1201612"/>
                  </a:lnTo>
                  <a:lnTo>
                    <a:pt x="4346057" y="1259883"/>
                  </a:lnTo>
                  <a:lnTo>
                    <a:pt x="4318594" y="1317015"/>
                  </a:lnTo>
                  <a:lnTo>
                    <a:pt x="4284751" y="1372914"/>
                  </a:lnTo>
                  <a:lnTo>
                    <a:pt x="4244723" y="1427486"/>
                  </a:lnTo>
                  <a:lnTo>
                    <a:pt x="4198706" y="1480638"/>
                  </a:lnTo>
                  <a:lnTo>
                    <a:pt x="4146894" y="1532276"/>
                  </a:lnTo>
                  <a:lnTo>
                    <a:pt x="4089484" y="1582307"/>
                  </a:lnTo>
                  <a:lnTo>
                    <a:pt x="4058741" y="1606690"/>
                  </a:lnTo>
                  <a:lnTo>
                    <a:pt x="4026670" y="1630636"/>
                  </a:lnTo>
                  <a:lnTo>
                    <a:pt x="3993298" y="1654134"/>
                  </a:lnTo>
                  <a:lnTo>
                    <a:pt x="3958648" y="1677172"/>
                  </a:lnTo>
                  <a:lnTo>
                    <a:pt x="3922745" y="1699737"/>
                  </a:lnTo>
                  <a:lnTo>
                    <a:pt x="3885613" y="1721819"/>
                  </a:lnTo>
                  <a:lnTo>
                    <a:pt x="3847276" y="1743406"/>
                  </a:lnTo>
                  <a:lnTo>
                    <a:pt x="3807759" y="1764486"/>
                  </a:lnTo>
                  <a:lnTo>
                    <a:pt x="3767087" y="1785046"/>
                  </a:lnTo>
                  <a:lnTo>
                    <a:pt x="3725283" y="1805077"/>
                  </a:lnTo>
                  <a:lnTo>
                    <a:pt x="3682373" y="1824565"/>
                  </a:lnTo>
                  <a:lnTo>
                    <a:pt x="3638380" y="1843500"/>
                  </a:lnTo>
                  <a:lnTo>
                    <a:pt x="3593328" y="1861869"/>
                  </a:lnTo>
                  <a:lnTo>
                    <a:pt x="3547244" y="1879661"/>
                  </a:lnTo>
                  <a:lnTo>
                    <a:pt x="3500150" y="1896864"/>
                  </a:lnTo>
                  <a:lnTo>
                    <a:pt x="3452071" y="1913466"/>
                  </a:lnTo>
                  <a:lnTo>
                    <a:pt x="3403031" y="1929456"/>
                  </a:lnTo>
                  <a:lnTo>
                    <a:pt x="3353056" y="1944822"/>
                  </a:lnTo>
                  <a:lnTo>
                    <a:pt x="3302169" y="1959553"/>
                  </a:lnTo>
                  <a:lnTo>
                    <a:pt x="3250395" y="1973636"/>
                  </a:lnTo>
                  <a:lnTo>
                    <a:pt x="3197757" y="1987061"/>
                  </a:lnTo>
                  <a:lnTo>
                    <a:pt x="3144282" y="1999814"/>
                  </a:lnTo>
                  <a:lnTo>
                    <a:pt x="3089992" y="2011886"/>
                  </a:lnTo>
                  <a:lnTo>
                    <a:pt x="3034913" y="2023263"/>
                  </a:lnTo>
                  <a:lnTo>
                    <a:pt x="2979069" y="2033934"/>
                  </a:lnTo>
                  <a:lnTo>
                    <a:pt x="2922483" y="2043888"/>
                  </a:lnTo>
                  <a:lnTo>
                    <a:pt x="2865182" y="2053113"/>
                  </a:lnTo>
                  <a:lnTo>
                    <a:pt x="2807188" y="2061597"/>
                  </a:lnTo>
                  <a:lnTo>
                    <a:pt x="2748527" y="2069328"/>
                  </a:lnTo>
                  <a:lnTo>
                    <a:pt x="2689222" y="2076296"/>
                  </a:lnTo>
                  <a:lnTo>
                    <a:pt x="2629299" y="2082487"/>
                  </a:lnTo>
                  <a:lnTo>
                    <a:pt x="2568781" y="2087891"/>
                  </a:lnTo>
                  <a:lnTo>
                    <a:pt x="2507694" y="2092495"/>
                  </a:lnTo>
                  <a:lnTo>
                    <a:pt x="2446060" y="2096289"/>
                  </a:lnTo>
                  <a:lnTo>
                    <a:pt x="2383906" y="2099260"/>
                  </a:lnTo>
                  <a:lnTo>
                    <a:pt x="2321255" y="2101396"/>
                  </a:lnTo>
                  <a:lnTo>
                    <a:pt x="2258131" y="2102687"/>
                  </a:lnTo>
                  <a:lnTo>
                    <a:pt x="2194560" y="2103120"/>
                  </a:lnTo>
                  <a:lnTo>
                    <a:pt x="2130988" y="2102687"/>
                  </a:lnTo>
                  <a:lnTo>
                    <a:pt x="2067864" y="2101396"/>
                  </a:lnTo>
                  <a:lnTo>
                    <a:pt x="2005213" y="2099260"/>
                  </a:lnTo>
                  <a:lnTo>
                    <a:pt x="1943059" y="2096289"/>
                  </a:lnTo>
                  <a:lnTo>
                    <a:pt x="1881425" y="2092495"/>
                  </a:lnTo>
                  <a:lnTo>
                    <a:pt x="1820338" y="2087891"/>
                  </a:lnTo>
                  <a:lnTo>
                    <a:pt x="1759820" y="2082487"/>
                  </a:lnTo>
                  <a:lnTo>
                    <a:pt x="1699897" y="2076296"/>
                  </a:lnTo>
                  <a:lnTo>
                    <a:pt x="1640592" y="2069328"/>
                  </a:lnTo>
                  <a:lnTo>
                    <a:pt x="1581931" y="2061597"/>
                  </a:lnTo>
                  <a:lnTo>
                    <a:pt x="1523937" y="2053113"/>
                  </a:lnTo>
                  <a:lnTo>
                    <a:pt x="1466636" y="2043888"/>
                  </a:lnTo>
                  <a:lnTo>
                    <a:pt x="1410050" y="2033934"/>
                  </a:lnTo>
                  <a:lnTo>
                    <a:pt x="1354206" y="2023263"/>
                  </a:lnTo>
                  <a:lnTo>
                    <a:pt x="1299127" y="2011886"/>
                  </a:lnTo>
                  <a:lnTo>
                    <a:pt x="1244837" y="1999814"/>
                  </a:lnTo>
                  <a:lnTo>
                    <a:pt x="1191362" y="1987061"/>
                  </a:lnTo>
                  <a:lnTo>
                    <a:pt x="1138724" y="1973636"/>
                  </a:lnTo>
                  <a:lnTo>
                    <a:pt x="1086950" y="1959553"/>
                  </a:lnTo>
                  <a:lnTo>
                    <a:pt x="1036063" y="1944822"/>
                  </a:lnTo>
                  <a:lnTo>
                    <a:pt x="986088" y="1929456"/>
                  </a:lnTo>
                  <a:lnTo>
                    <a:pt x="937048" y="1913466"/>
                  </a:lnTo>
                  <a:lnTo>
                    <a:pt x="888969" y="1896864"/>
                  </a:lnTo>
                  <a:lnTo>
                    <a:pt x="841875" y="1879661"/>
                  </a:lnTo>
                  <a:lnTo>
                    <a:pt x="795791" y="1861869"/>
                  </a:lnTo>
                  <a:lnTo>
                    <a:pt x="750739" y="1843500"/>
                  </a:lnTo>
                  <a:lnTo>
                    <a:pt x="706746" y="1824565"/>
                  </a:lnTo>
                  <a:lnTo>
                    <a:pt x="663836" y="1805077"/>
                  </a:lnTo>
                  <a:lnTo>
                    <a:pt x="622032" y="1785046"/>
                  </a:lnTo>
                  <a:lnTo>
                    <a:pt x="581360" y="1764486"/>
                  </a:lnTo>
                  <a:lnTo>
                    <a:pt x="541843" y="1743406"/>
                  </a:lnTo>
                  <a:lnTo>
                    <a:pt x="503506" y="1721819"/>
                  </a:lnTo>
                  <a:lnTo>
                    <a:pt x="466374" y="1699737"/>
                  </a:lnTo>
                  <a:lnTo>
                    <a:pt x="430471" y="1677172"/>
                  </a:lnTo>
                  <a:lnTo>
                    <a:pt x="395821" y="1654134"/>
                  </a:lnTo>
                  <a:lnTo>
                    <a:pt x="362449" y="1630636"/>
                  </a:lnTo>
                  <a:lnTo>
                    <a:pt x="330378" y="1606690"/>
                  </a:lnTo>
                  <a:lnTo>
                    <a:pt x="299635" y="1582307"/>
                  </a:lnTo>
                  <a:lnTo>
                    <a:pt x="270242" y="1557498"/>
                  </a:lnTo>
                  <a:lnTo>
                    <a:pt x="215607" y="1506652"/>
                  </a:lnTo>
                  <a:lnTo>
                    <a:pt x="166668" y="1454246"/>
                  </a:lnTo>
                  <a:lnTo>
                    <a:pt x="123621" y="1400372"/>
                  </a:lnTo>
                  <a:lnTo>
                    <a:pt x="86662" y="1345125"/>
                  </a:lnTo>
                  <a:lnTo>
                    <a:pt x="55984" y="1288598"/>
                  </a:lnTo>
                  <a:lnTo>
                    <a:pt x="31784" y="1230884"/>
                  </a:lnTo>
                  <a:lnTo>
                    <a:pt x="14256" y="1172078"/>
                  </a:lnTo>
                  <a:lnTo>
                    <a:pt x="3596" y="1112271"/>
                  </a:lnTo>
                  <a:lnTo>
                    <a:pt x="0" y="105156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249936" y="1975104"/>
            <a:ext cx="3651885" cy="2148840"/>
            <a:chOff x="249936" y="1975104"/>
            <a:chExt cx="3651885" cy="2148840"/>
          </a:xfrm>
        </p:grpSpPr>
        <p:sp>
          <p:nvSpPr>
            <p:cNvPr id="8" name="object 8" descr=""/>
            <p:cNvSpPr/>
            <p:nvPr/>
          </p:nvSpPr>
          <p:spPr>
            <a:xfrm>
              <a:off x="252984" y="1978152"/>
              <a:ext cx="3645535" cy="2143125"/>
            </a:xfrm>
            <a:custGeom>
              <a:avLst/>
              <a:gdLst/>
              <a:ahLst/>
              <a:cxnLst/>
              <a:rect l="l" t="t" r="r" b="b"/>
              <a:pathLst>
                <a:path w="3645535" h="2143125">
                  <a:moveTo>
                    <a:pt x="1822703" y="0"/>
                  </a:moveTo>
                  <a:lnTo>
                    <a:pt x="1762538" y="572"/>
                  </a:lnTo>
                  <a:lnTo>
                    <a:pt x="1702860" y="2278"/>
                  </a:lnTo>
                  <a:lnTo>
                    <a:pt x="1643700" y="5101"/>
                  </a:lnTo>
                  <a:lnTo>
                    <a:pt x="1585087" y="9021"/>
                  </a:lnTo>
                  <a:lnTo>
                    <a:pt x="1527051" y="14022"/>
                  </a:lnTo>
                  <a:lnTo>
                    <a:pt x="1469623" y="20086"/>
                  </a:lnTo>
                  <a:lnTo>
                    <a:pt x="1412833" y="27196"/>
                  </a:lnTo>
                  <a:lnTo>
                    <a:pt x="1356710" y="35333"/>
                  </a:lnTo>
                  <a:lnTo>
                    <a:pt x="1301285" y="44480"/>
                  </a:lnTo>
                  <a:lnTo>
                    <a:pt x="1246588" y="54620"/>
                  </a:lnTo>
                  <a:lnTo>
                    <a:pt x="1192648" y="65734"/>
                  </a:lnTo>
                  <a:lnTo>
                    <a:pt x="1139496" y="77805"/>
                  </a:lnTo>
                  <a:lnTo>
                    <a:pt x="1087161" y="90816"/>
                  </a:lnTo>
                  <a:lnTo>
                    <a:pt x="1035675" y="104749"/>
                  </a:lnTo>
                  <a:lnTo>
                    <a:pt x="985066" y="119586"/>
                  </a:lnTo>
                  <a:lnTo>
                    <a:pt x="935364" y="135309"/>
                  </a:lnTo>
                  <a:lnTo>
                    <a:pt x="886601" y="151901"/>
                  </a:lnTo>
                  <a:lnTo>
                    <a:pt x="838805" y="169345"/>
                  </a:lnTo>
                  <a:lnTo>
                    <a:pt x="792008" y="187622"/>
                  </a:lnTo>
                  <a:lnTo>
                    <a:pt x="746238" y="206715"/>
                  </a:lnTo>
                  <a:lnTo>
                    <a:pt x="701526" y="226606"/>
                  </a:lnTo>
                  <a:lnTo>
                    <a:pt x="657902" y="247278"/>
                  </a:lnTo>
                  <a:lnTo>
                    <a:pt x="615395" y="268713"/>
                  </a:lnTo>
                  <a:lnTo>
                    <a:pt x="574037" y="290893"/>
                  </a:lnTo>
                  <a:lnTo>
                    <a:pt x="533857" y="313801"/>
                  </a:lnTo>
                  <a:lnTo>
                    <a:pt x="494884" y="337418"/>
                  </a:lnTo>
                  <a:lnTo>
                    <a:pt x="457150" y="361729"/>
                  </a:lnTo>
                  <a:lnTo>
                    <a:pt x="420684" y="386714"/>
                  </a:lnTo>
                  <a:lnTo>
                    <a:pt x="385515" y="412356"/>
                  </a:lnTo>
                  <a:lnTo>
                    <a:pt x="351675" y="438637"/>
                  </a:lnTo>
                  <a:lnTo>
                    <a:pt x="319193" y="465540"/>
                  </a:lnTo>
                  <a:lnTo>
                    <a:pt x="288099" y="493048"/>
                  </a:lnTo>
                  <a:lnTo>
                    <a:pt x="258423" y="521142"/>
                  </a:lnTo>
                  <a:lnTo>
                    <a:pt x="230196" y="549805"/>
                  </a:lnTo>
                  <a:lnTo>
                    <a:pt x="203446" y="579019"/>
                  </a:lnTo>
                  <a:lnTo>
                    <a:pt x="178205" y="608766"/>
                  </a:lnTo>
                  <a:lnTo>
                    <a:pt x="154502" y="639029"/>
                  </a:lnTo>
                  <a:lnTo>
                    <a:pt x="111830" y="701033"/>
                  </a:lnTo>
                  <a:lnTo>
                    <a:pt x="75672" y="764889"/>
                  </a:lnTo>
                  <a:lnTo>
                    <a:pt x="46267" y="830456"/>
                  </a:lnTo>
                  <a:lnTo>
                    <a:pt x="23856" y="897592"/>
                  </a:lnTo>
                  <a:lnTo>
                    <a:pt x="8678" y="966156"/>
                  </a:lnTo>
                  <a:lnTo>
                    <a:pt x="974" y="1036007"/>
                  </a:lnTo>
                  <a:lnTo>
                    <a:pt x="0" y="1071372"/>
                  </a:lnTo>
                  <a:lnTo>
                    <a:pt x="974" y="1106736"/>
                  </a:lnTo>
                  <a:lnTo>
                    <a:pt x="8678" y="1176587"/>
                  </a:lnTo>
                  <a:lnTo>
                    <a:pt x="23856" y="1245151"/>
                  </a:lnTo>
                  <a:lnTo>
                    <a:pt x="46267" y="1312287"/>
                  </a:lnTo>
                  <a:lnTo>
                    <a:pt x="75672" y="1377854"/>
                  </a:lnTo>
                  <a:lnTo>
                    <a:pt x="111830" y="1441710"/>
                  </a:lnTo>
                  <a:lnTo>
                    <a:pt x="154502" y="1503714"/>
                  </a:lnTo>
                  <a:lnTo>
                    <a:pt x="178205" y="1533977"/>
                  </a:lnTo>
                  <a:lnTo>
                    <a:pt x="203446" y="1563724"/>
                  </a:lnTo>
                  <a:lnTo>
                    <a:pt x="230196" y="1592938"/>
                  </a:lnTo>
                  <a:lnTo>
                    <a:pt x="258423" y="1621601"/>
                  </a:lnTo>
                  <a:lnTo>
                    <a:pt x="288099" y="1649695"/>
                  </a:lnTo>
                  <a:lnTo>
                    <a:pt x="319193" y="1677203"/>
                  </a:lnTo>
                  <a:lnTo>
                    <a:pt x="351675" y="1704106"/>
                  </a:lnTo>
                  <a:lnTo>
                    <a:pt x="385515" y="1730387"/>
                  </a:lnTo>
                  <a:lnTo>
                    <a:pt x="420684" y="1756029"/>
                  </a:lnTo>
                  <a:lnTo>
                    <a:pt x="457150" y="1781014"/>
                  </a:lnTo>
                  <a:lnTo>
                    <a:pt x="494884" y="1805325"/>
                  </a:lnTo>
                  <a:lnTo>
                    <a:pt x="533857" y="1828942"/>
                  </a:lnTo>
                  <a:lnTo>
                    <a:pt x="574037" y="1851850"/>
                  </a:lnTo>
                  <a:lnTo>
                    <a:pt x="615395" y="1874030"/>
                  </a:lnTo>
                  <a:lnTo>
                    <a:pt x="657902" y="1895465"/>
                  </a:lnTo>
                  <a:lnTo>
                    <a:pt x="701526" y="1916137"/>
                  </a:lnTo>
                  <a:lnTo>
                    <a:pt x="746238" y="1936028"/>
                  </a:lnTo>
                  <a:lnTo>
                    <a:pt x="792008" y="1955121"/>
                  </a:lnTo>
                  <a:lnTo>
                    <a:pt x="838805" y="1973398"/>
                  </a:lnTo>
                  <a:lnTo>
                    <a:pt x="886601" y="1990842"/>
                  </a:lnTo>
                  <a:lnTo>
                    <a:pt x="935364" y="2007434"/>
                  </a:lnTo>
                  <a:lnTo>
                    <a:pt x="985066" y="2023157"/>
                  </a:lnTo>
                  <a:lnTo>
                    <a:pt x="1035675" y="2037994"/>
                  </a:lnTo>
                  <a:lnTo>
                    <a:pt x="1087161" y="2051927"/>
                  </a:lnTo>
                  <a:lnTo>
                    <a:pt x="1139496" y="2064938"/>
                  </a:lnTo>
                  <a:lnTo>
                    <a:pt x="1192648" y="2077009"/>
                  </a:lnTo>
                  <a:lnTo>
                    <a:pt x="1246588" y="2088123"/>
                  </a:lnTo>
                  <a:lnTo>
                    <a:pt x="1301285" y="2098263"/>
                  </a:lnTo>
                  <a:lnTo>
                    <a:pt x="1356710" y="2107410"/>
                  </a:lnTo>
                  <a:lnTo>
                    <a:pt x="1412833" y="2115547"/>
                  </a:lnTo>
                  <a:lnTo>
                    <a:pt x="1469623" y="2122657"/>
                  </a:lnTo>
                  <a:lnTo>
                    <a:pt x="1527051" y="2128721"/>
                  </a:lnTo>
                  <a:lnTo>
                    <a:pt x="1585087" y="2133722"/>
                  </a:lnTo>
                  <a:lnTo>
                    <a:pt x="1643700" y="2137642"/>
                  </a:lnTo>
                  <a:lnTo>
                    <a:pt x="1702860" y="2140465"/>
                  </a:lnTo>
                  <a:lnTo>
                    <a:pt x="1762538" y="2142171"/>
                  </a:lnTo>
                  <a:lnTo>
                    <a:pt x="1822703" y="2142743"/>
                  </a:lnTo>
                  <a:lnTo>
                    <a:pt x="1882866" y="2142171"/>
                  </a:lnTo>
                  <a:lnTo>
                    <a:pt x="1942541" y="2140465"/>
                  </a:lnTo>
                  <a:lnTo>
                    <a:pt x="2001699" y="2137642"/>
                  </a:lnTo>
                  <a:lnTo>
                    <a:pt x="2060310" y="2133722"/>
                  </a:lnTo>
                  <a:lnTo>
                    <a:pt x="2118343" y="2128721"/>
                  </a:lnTo>
                  <a:lnTo>
                    <a:pt x="2175770" y="2122657"/>
                  </a:lnTo>
                  <a:lnTo>
                    <a:pt x="2232558" y="2115547"/>
                  </a:lnTo>
                  <a:lnTo>
                    <a:pt x="2288680" y="2107410"/>
                  </a:lnTo>
                  <a:lnTo>
                    <a:pt x="2344103" y="2098263"/>
                  </a:lnTo>
                  <a:lnTo>
                    <a:pt x="2398800" y="2088123"/>
                  </a:lnTo>
                  <a:lnTo>
                    <a:pt x="2452739" y="2077009"/>
                  </a:lnTo>
                  <a:lnTo>
                    <a:pt x="2505890" y="2064938"/>
                  </a:lnTo>
                  <a:lnTo>
                    <a:pt x="2558224" y="2051927"/>
                  </a:lnTo>
                  <a:lnTo>
                    <a:pt x="2609710" y="2037994"/>
                  </a:lnTo>
                  <a:lnTo>
                    <a:pt x="2660319" y="2023157"/>
                  </a:lnTo>
                  <a:lnTo>
                    <a:pt x="2710020" y="2007434"/>
                  </a:lnTo>
                  <a:lnTo>
                    <a:pt x="2758783" y="1990842"/>
                  </a:lnTo>
                  <a:lnTo>
                    <a:pt x="2806579" y="1973398"/>
                  </a:lnTo>
                  <a:lnTo>
                    <a:pt x="2853377" y="1955121"/>
                  </a:lnTo>
                  <a:lnTo>
                    <a:pt x="2899147" y="1936028"/>
                  </a:lnTo>
                  <a:lnTo>
                    <a:pt x="2943860" y="1916137"/>
                  </a:lnTo>
                  <a:lnTo>
                    <a:pt x="2987484" y="1895465"/>
                  </a:lnTo>
                  <a:lnTo>
                    <a:pt x="3029991" y="1874030"/>
                  </a:lnTo>
                  <a:lnTo>
                    <a:pt x="3071350" y="1851850"/>
                  </a:lnTo>
                  <a:lnTo>
                    <a:pt x="3111531" y="1828942"/>
                  </a:lnTo>
                  <a:lnTo>
                    <a:pt x="3150504" y="1805325"/>
                  </a:lnTo>
                  <a:lnTo>
                    <a:pt x="3188240" y="1781014"/>
                  </a:lnTo>
                  <a:lnTo>
                    <a:pt x="3224707" y="1756029"/>
                  </a:lnTo>
                  <a:lnTo>
                    <a:pt x="3259876" y="1730387"/>
                  </a:lnTo>
                  <a:lnTo>
                    <a:pt x="3293717" y="1704106"/>
                  </a:lnTo>
                  <a:lnTo>
                    <a:pt x="3326200" y="1677203"/>
                  </a:lnTo>
                  <a:lnTo>
                    <a:pt x="3357295" y="1649695"/>
                  </a:lnTo>
                  <a:lnTo>
                    <a:pt x="3386972" y="1621601"/>
                  </a:lnTo>
                  <a:lnTo>
                    <a:pt x="3415201" y="1592938"/>
                  </a:lnTo>
                  <a:lnTo>
                    <a:pt x="3441951" y="1563724"/>
                  </a:lnTo>
                  <a:lnTo>
                    <a:pt x="3467194" y="1533977"/>
                  </a:lnTo>
                  <a:lnTo>
                    <a:pt x="3490898" y="1503714"/>
                  </a:lnTo>
                  <a:lnTo>
                    <a:pt x="3533571" y="1441710"/>
                  </a:lnTo>
                  <a:lnTo>
                    <a:pt x="3569731" y="1377854"/>
                  </a:lnTo>
                  <a:lnTo>
                    <a:pt x="3599137" y="1312287"/>
                  </a:lnTo>
                  <a:lnTo>
                    <a:pt x="3621550" y="1245151"/>
                  </a:lnTo>
                  <a:lnTo>
                    <a:pt x="3636729" y="1176587"/>
                  </a:lnTo>
                  <a:lnTo>
                    <a:pt x="3644433" y="1106736"/>
                  </a:lnTo>
                  <a:lnTo>
                    <a:pt x="3645407" y="1071372"/>
                  </a:lnTo>
                  <a:lnTo>
                    <a:pt x="3644433" y="1036007"/>
                  </a:lnTo>
                  <a:lnTo>
                    <a:pt x="3636729" y="966156"/>
                  </a:lnTo>
                  <a:lnTo>
                    <a:pt x="3621550" y="897592"/>
                  </a:lnTo>
                  <a:lnTo>
                    <a:pt x="3599137" y="830456"/>
                  </a:lnTo>
                  <a:lnTo>
                    <a:pt x="3569731" y="764889"/>
                  </a:lnTo>
                  <a:lnTo>
                    <a:pt x="3533571" y="701033"/>
                  </a:lnTo>
                  <a:lnTo>
                    <a:pt x="3490898" y="639029"/>
                  </a:lnTo>
                  <a:lnTo>
                    <a:pt x="3467194" y="608766"/>
                  </a:lnTo>
                  <a:lnTo>
                    <a:pt x="3441951" y="579019"/>
                  </a:lnTo>
                  <a:lnTo>
                    <a:pt x="3415201" y="549805"/>
                  </a:lnTo>
                  <a:lnTo>
                    <a:pt x="3386972" y="521142"/>
                  </a:lnTo>
                  <a:lnTo>
                    <a:pt x="3357295" y="493048"/>
                  </a:lnTo>
                  <a:lnTo>
                    <a:pt x="3326200" y="465540"/>
                  </a:lnTo>
                  <a:lnTo>
                    <a:pt x="3293717" y="438637"/>
                  </a:lnTo>
                  <a:lnTo>
                    <a:pt x="3259876" y="412356"/>
                  </a:lnTo>
                  <a:lnTo>
                    <a:pt x="3224707" y="386714"/>
                  </a:lnTo>
                  <a:lnTo>
                    <a:pt x="3188240" y="361729"/>
                  </a:lnTo>
                  <a:lnTo>
                    <a:pt x="3150504" y="337418"/>
                  </a:lnTo>
                  <a:lnTo>
                    <a:pt x="3111531" y="313801"/>
                  </a:lnTo>
                  <a:lnTo>
                    <a:pt x="3071350" y="290893"/>
                  </a:lnTo>
                  <a:lnTo>
                    <a:pt x="3029991" y="268713"/>
                  </a:lnTo>
                  <a:lnTo>
                    <a:pt x="2987484" y="247278"/>
                  </a:lnTo>
                  <a:lnTo>
                    <a:pt x="2943860" y="226606"/>
                  </a:lnTo>
                  <a:lnTo>
                    <a:pt x="2899147" y="206715"/>
                  </a:lnTo>
                  <a:lnTo>
                    <a:pt x="2853377" y="187622"/>
                  </a:lnTo>
                  <a:lnTo>
                    <a:pt x="2806579" y="169345"/>
                  </a:lnTo>
                  <a:lnTo>
                    <a:pt x="2758783" y="151901"/>
                  </a:lnTo>
                  <a:lnTo>
                    <a:pt x="2710020" y="135309"/>
                  </a:lnTo>
                  <a:lnTo>
                    <a:pt x="2660319" y="119586"/>
                  </a:lnTo>
                  <a:lnTo>
                    <a:pt x="2609710" y="104749"/>
                  </a:lnTo>
                  <a:lnTo>
                    <a:pt x="2558224" y="90816"/>
                  </a:lnTo>
                  <a:lnTo>
                    <a:pt x="2505890" y="77805"/>
                  </a:lnTo>
                  <a:lnTo>
                    <a:pt x="2452739" y="65734"/>
                  </a:lnTo>
                  <a:lnTo>
                    <a:pt x="2398800" y="54620"/>
                  </a:lnTo>
                  <a:lnTo>
                    <a:pt x="2344103" y="44480"/>
                  </a:lnTo>
                  <a:lnTo>
                    <a:pt x="2288680" y="35333"/>
                  </a:lnTo>
                  <a:lnTo>
                    <a:pt x="2232558" y="27196"/>
                  </a:lnTo>
                  <a:lnTo>
                    <a:pt x="2175770" y="20086"/>
                  </a:lnTo>
                  <a:lnTo>
                    <a:pt x="2118343" y="14022"/>
                  </a:lnTo>
                  <a:lnTo>
                    <a:pt x="2060310" y="9021"/>
                  </a:lnTo>
                  <a:lnTo>
                    <a:pt x="2001699" y="5101"/>
                  </a:lnTo>
                  <a:lnTo>
                    <a:pt x="1942541" y="2278"/>
                  </a:lnTo>
                  <a:lnTo>
                    <a:pt x="1882866" y="572"/>
                  </a:lnTo>
                  <a:lnTo>
                    <a:pt x="1822703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52984" y="1978152"/>
              <a:ext cx="3645535" cy="2143125"/>
            </a:xfrm>
            <a:custGeom>
              <a:avLst/>
              <a:gdLst/>
              <a:ahLst/>
              <a:cxnLst/>
              <a:rect l="l" t="t" r="r" b="b"/>
              <a:pathLst>
                <a:path w="3645535" h="2143125">
                  <a:moveTo>
                    <a:pt x="0" y="1071372"/>
                  </a:moveTo>
                  <a:lnTo>
                    <a:pt x="3877" y="1000930"/>
                  </a:lnTo>
                  <a:lnTo>
                    <a:pt x="15347" y="931704"/>
                  </a:lnTo>
                  <a:lnTo>
                    <a:pt x="34172" y="863836"/>
                  </a:lnTo>
                  <a:lnTo>
                    <a:pt x="60110" y="797467"/>
                  </a:lnTo>
                  <a:lnTo>
                    <a:pt x="92922" y="732739"/>
                  </a:lnTo>
                  <a:lnTo>
                    <a:pt x="132367" y="669791"/>
                  </a:lnTo>
                  <a:lnTo>
                    <a:pt x="178205" y="608766"/>
                  </a:lnTo>
                  <a:lnTo>
                    <a:pt x="203446" y="579019"/>
                  </a:lnTo>
                  <a:lnTo>
                    <a:pt x="230196" y="549805"/>
                  </a:lnTo>
                  <a:lnTo>
                    <a:pt x="258423" y="521142"/>
                  </a:lnTo>
                  <a:lnTo>
                    <a:pt x="288099" y="493048"/>
                  </a:lnTo>
                  <a:lnTo>
                    <a:pt x="319193" y="465540"/>
                  </a:lnTo>
                  <a:lnTo>
                    <a:pt x="351675" y="438637"/>
                  </a:lnTo>
                  <a:lnTo>
                    <a:pt x="385515" y="412356"/>
                  </a:lnTo>
                  <a:lnTo>
                    <a:pt x="420684" y="386714"/>
                  </a:lnTo>
                  <a:lnTo>
                    <a:pt x="457150" y="361729"/>
                  </a:lnTo>
                  <a:lnTo>
                    <a:pt x="494884" y="337418"/>
                  </a:lnTo>
                  <a:lnTo>
                    <a:pt x="533857" y="313801"/>
                  </a:lnTo>
                  <a:lnTo>
                    <a:pt x="574037" y="290893"/>
                  </a:lnTo>
                  <a:lnTo>
                    <a:pt x="615395" y="268713"/>
                  </a:lnTo>
                  <a:lnTo>
                    <a:pt x="657902" y="247278"/>
                  </a:lnTo>
                  <a:lnTo>
                    <a:pt x="701526" y="226606"/>
                  </a:lnTo>
                  <a:lnTo>
                    <a:pt x="746238" y="206715"/>
                  </a:lnTo>
                  <a:lnTo>
                    <a:pt x="792008" y="187622"/>
                  </a:lnTo>
                  <a:lnTo>
                    <a:pt x="838805" y="169345"/>
                  </a:lnTo>
                  <a:lnTo>
                    <a:pt x="886601" y="151901"/>
                  </a:lnTo>
                  <a:lnTo>
                    <a:pt x="935364" y="135309"/>
                  </a:lnTo>
                  <a:lnTo>
                    <a:pt x="985066" y="119586"/>
                  </a:lnTo>
                  <a:lnTo>
                    <a:pt x="1035675" y="104749"/>
                  </a:lnTo>
                  <a:lnTo>
                    <a:pt x="1087161" y="90816"/>
                  </a:lnTo>
                  <a:lnTo>
                    <a:pt x="1139496" y="77805"/>
                  </a:lnTo>
                  <a:lnTo>
                    <a:pt x="1192648" y="65734"/>
                  </a:lnTo>
                  <a:lnTo>
                    <a:pt x="1246588" y="54620"/>
                  </a:lnTo>
                  <a:lnTo>
                    <a:pt x="1301285" y="44480"/>
                  </a:lnTo>
                  <a:lnTo>
                    <a:pt x="1356710" y="35333"/>
                  </a:lnTo>
                  <a:lnTo>
                    <a:pt x="1412833" y="27196"/>
                  </a:lnTo>
                  <a:lnTo>
                    <a:pt x="1469623" y="20086"/>
                  </a:lnTo>
                  <a:lnTo>
                    <a:pt x="1527051" y="14022"/>
                  </a:lnTo>
                  <a:lnTo>
                    <a:pt x="1585087" y="9021"/>
                  </a:lnTo>
                  <a:lnTo>
                    <a:pt x="1643700" y="5101"/>
                  </a:lnTo>
                  <a:lnTo>
                    <a:pt x="1702860" y="2278"/>
                  </a:lnTo>
                  <a:lnTo>
                    <a:pt x="1762538" y="572"/>
                  </a:lnTo>
                  <a:lnTo>
                    <a:pt x="1822703" y="0"/>
                  </a:lnTo>
                  <a:lnTo>
                    <a:pt x="1882866" y="572"/>
                  </a:lnTo>
                  <a:lnTo>
                    <a:pt x="1942541" y="2278"/>
                  </a:lnTo>
                  <a:lnTo>
                    <a:pt x="2001699" y="5101"/>
                  </a:lnTo>
                  <a:lnTo>
                    <a:pt x="2060310" y="9021"/>
                  </a:lnTo>
                  <a:lnTo>
                    <a:pt x="2118343" y="14022"/>
                  </a:lnTo>
                  <a:lnTo>
                    <a:pt x="2175770" y="20086"/>
                  </a:lnTo>
                  <a:lnTo>
                    <a:pt x="2232558" y="27196"/>
                  </a:lnTo>
                  <a:lnTo>
                    <a:pt x="2288680" y="35333"/>
                  </a:lnTo>
                  <a:lnTo>
                    <a:pt x="2344103" y="44480"/>
                  </a:lnTo>
                  <a:lnTo>
                    <a:pt x="2398800" y="54620"/>
                  </a:lnTo>
                  <a:lnTo>
                    <a:pt x="2452739" y="65734"/>
                  </a:lnTo>
                  <a:lnTo>
                    <a:pt x="2505890" y="77805"/>
                  </a:lnTo>
                  <a:lnTo>
                    <a:pt x="2558224" y="90816"/>
                  </a:lnTo>
                  <a:lnTo>
                    <a:pt x="2609710" y="104749"/>
                  </a:lnTo>
                  <a:lnTo>
                    <a:pt x="2660319" y="119586"/>
                  </a:lnTo>
                  <a:lnTo>
                    <a:pt x="2710020" y="135309"/>
                  </a:lnTo>
                  <a:lnTo>
                    <a:pt x="2758783" y="151901"/>
                  </a:lnTo>
                  <a:lnTo>
                    <a:pt x="2806579" y="169345"/>
                  </a:lnTo>
                  <a:lnTo>
                    <a:pt x="2853377" y="187622"/>
                  </a:lnTo>
                  <a:lnTo>
                    <a:pt x="2899147" y="206715"/>
                  </a:lnTo>
                  <a:lnTo>
                    <a:pt x="2943860" y="226606"/>
                  </a:lnTo>
                  <a:lnTo>
                    <a:pt x="2987484" y="247278"/>
                  </a:lnTo>
                  <a:lnTo>
                    <a:pt x="3029991" y="268713"/>
                  </a:lnTo>
                  <a:lnTo>
                    <a:pt x="3071350" y="290893"/>
                  </a:lnTo>
                  <a:lnTo>
                    <a:pt x="3111531" y="313801"/>
                  </a:lnTo>
                  <a:lnTo>
                    <a:pt x="3150504" y="337418"/>
                  </a:lnTo>
                  <a:lnTo>
                    <a:pt x="3188240" y="361729"/>
                  </a:lnTo>
                  <a:lnTo>
                    <a:pt x="3224707" y="386714"/>
                  </a:lnTo>
                  <a:lnTo>
                    <a:pt x="3259876" y="412356"/>
                  </a:lnTo>
                  <a:lnTo>
                    <a:pt x="3293717" y="438637"/>
                  </a:lnTo>
                  <a:lnTo>
                    <a:pt x="3326200" y="465540"/>
                  </a:lnTo>
                  <a:lnTo>
                    <a:pt x="3357295" y="493048"/>
                  </a:lnTo>
                  <a:lnTo>
                    <a:pt x="3386972" y="521142"/>
                  </a:lnTo>
                  <a:lnTo>
                    <a:pt x="3415201" y="549805"/>
                  </a:lnTo>
                  <a:lnTo>
                    <a:pt x="3441951" y="579019"/>
                  </a:lnTo>
                  <a:lnTo>
                    <a:pt x="3467194" y="608766"/>
                  </a:lnTo>
                  <a:lnTo>
                    <a:pt x="3490898" y="639029"/>
                  </a:lnTo>
                  <a:lnTo>
                    <a:pt x="3533571" y="701033"/>
                  </a:lnTo>
                  <a:lnTo>
                    <a:pt x="3569731" y="764889"/>
                  </a:lnTo>
                  <a:lnTo>
                    <a:pt x="3599137" y="830456"/>
                  </a:lnTo>
                  <a:lnTo>
                    <a:pt x="3621550" y="897592"/>
                  </a:lnTo>
                  <a:lnTo>
                    <a:pt x="3636729" y="966156"/>
                  </a:lnTo>
                  <a:lnTo>
                    <a:pt x="3644433" y="1036007"/>
                  </a:lnTo>
                  <a:lnTo>
                    <a:pt x="3645407" y="1071372"/>
                  </a:lnTo>
                  <a:lnTo>
                    <a:pt x="3644433" y="1106736"/>
                  </a:lnTo>
                  <a:lnTo>
                    <a:pt x="3636729" y="1176587"/>
                  </a:lnTo>
                  <a:lnTo>
                    <a:pt x="3621550" y="1245151"/>
                  </a:lnTo>
                  <a:lnTo>
                    <a:pt x="3599137" y="1312287"/>
                  </a:lnTo>
                  <a:lnTo>
                    <a:pt x="3569731" y="1377854"/>
                  </a:lnTo>
                  <a:lnTo>
                    <a:pt x="3533571" y="1441710"/>
                  </a:lnTo>
                  <a:lnTo>
                    <a:pt x="3490898" y="1503714"/>
                  </a:lnTo>
                  <a:lnTo>
                    <a:pt x="3467194" y="1533977"/>
                  </a:lnTo>
                  <a:lnTo>
                    <a:pt x="3441951" y="1563724"/>
                  </a:lnTo>
                  <a:lnTo>
                    <a:pt x="3415201" y="1592938"/>
                  </a:lnTo>
                  <a:lnTo>
                    <a:pt x="3386972" y="1621601"/>
                  </a:lnTo>
                  <a:lnTo>
                    <a:pt x="3357295" y="1649695"/>
                  </a:lnTo>
                  <a:lnTo>
                    <a:pt x="3326200" y="1677203"/>
                  </a:lnTo>
                  <a:lnTo>
                    <a:pt x="3293717" y="1704106"/>
                  </a:lnTo>
                  <a:lnTo>
                    <a:pt x="3259876" y="1730387"/>
                  </a:lnTo>
                  <a:lnTo>
                    <a:pt x="3224707" y="1756029"/>
                  </a:lnTo>
                  <a:lnTo>
                    <a:pt x="3188240" y="1781014"/>
                  </a:lnTo>
                  <a:lnTo>
                    <a:pt x="3150504" y="1805325"/>
                  </a:lnTo>
                  <a:lnTo>
                    <a:pt x="3111531" y="1828942"/>
                  </a:lnTo>
                  <a:lnTo>
                    <a:pt x="3071350" y="1851850"/>
                  </a:lnTo>
                  <a:lnTo>
                    <a:pt x="3029991" y="1874030"/>
                  </a:lnTo>
                  <a:lnTo>
                    <a:pt x="2987484" y="1895465"/>
                  </a:lnTo>
                  <a:lnTo>
                    <a:pt x="2943860" y="1916137"/>
                  </a:lnTo>
                  <a:lnTo>
                    <a:pt x="2899147" y="1936028"/>
                  </a:lnTo>
                  <a:lnTo>
                    <a:pt x="2853377" y="1955121"/>
                  </a:lnTo>
                  <a:lnTo>
                    <a:pt x="2806579" y="1973398"/>
                  </a:lnTo>
                  <a:lnTo>
                    <a:pt x="2758783" y="1990842"/>
                  </a:lnTo>
                  <a:lnTo>
                    <a:pt x="2710020" y="2007434"/>
                  </a:lnTo>
                  <a:lnTo>
                    <a:pt x="2660319" y="2023157"/>
                  </a:lnTo>
                  <a:lnTo>
                    <a:pt x="2609710" y="2037994"/>
                  </a:lnTo>
                  <a:lnTo>
                    <a:pt x="2558224" y="2051927"/>
                  </a:lnTo>
                  <a:lnTo>
                    <a:pt x="2505890" y="2064938"/>
                  </a:lnTo>
                  <a:lnTo>
                    <a:pt x="2452739" y="2077009"/>
                  </a:lnTo>
                  <a:lnTo>
                    <a:pt x="2398800" y="2088123"/>
                  </a:lnTo>
                  <a:lnTo>
                    <a:pt x="2344103" y="2098263"/>
                  </a:lnTo>
                  <a:lnTo>
                    <a:pt x="2288680" y="2107410"/>
                  </a:lnTo>
                  <a:lnTo>
                    <a:pt x="2232558" y="2115547"/>
                  </a:lnTo>
                  <a:lnTo>
                    <a:pt x="2175770" y="2122657"/>
                  </a:lnTo>
                  <a:lnTo>
                    <a:pt x="2118343" y="2128721"/>
                  </a:lnTo>
                  <a:lnTo>
                    <a:pt x="2060310" y="2133722"/>
                  </a:lnTo>
                  <a:lnTo>
                    <a:pt x="2001699" y="2137642"/>
                  </a:lnTo>
                  <a:lnTo>
                    <a:pt x="1942541" y="2140465"/>
                  </a:lnTo>
                  <a:lnTo>
                    <a:pt x="1882866" y="2142171"/>
                  </a:lnTo>
                  <a:lnTo>
                    <a:pt x="1822703" y="2142743"/>
                  </a:lnTo>
                  <a:lnTo>
                    <a:pt x="1762538" y="2142171"/>
                  </a:lnTo>
                  <a:lnTo>
                    <a:pt x="1702860" y="2140465"/>
                  </a:lnTo>
                  <a:lnTo>
                    <a:pt x="1643700" y="2137642"/>
                  </a:lnTo>
                  <a:lnTo>
                    <a:pt x="1585087" y="2133722"/>
                  </a:lnTo>
                  <a:lnTo>
                    <a:pt x="1527051" y="2128721"/>
                  </a:lnTo>
                  <a:lnTo>
                    <a:pt x="1469623" y="2122657"/>
                  </a:lnTo>
                  <a:lnTo>
                    <a:pt x="1412833" y="2115547"/>
                  </a:lnTo>
                  <a:lnTo>
                    <a:pt x="1356710" y="2107410"/>
                  </a:lnTo>
                  <a:lnTo>
                    <a:pt x="1301285" y="2098263"/>
                  </a:lnTo>
                  <a:lnTo>
                    <a:pt x="1246588" y="2088123"/>
                  </a:lnTo>
                  <a:lnTo>
                    <a:pt x="1192648" y="2077009"/>
                  </a:lnTo>
                  <a:lnTo>
                    <a:pt x="1139496" y="2064938"/>
                  </a:lnTo>
                  <a:lnTo>
                    <a:pt x="1087161" y="2051927"/>
                  </a:lnTo>
                  <a:lnTo>
                    <a:pt x="1035675" y="2037994"/>
                  </a:lnTo>
                  <a:lnTo>
                    <a:pt x="985066" y="2023157"/>
                  </a:lnTo>
                  <a:lnTo>
                    <a:pt x="935364" y="2007434"/>
                  </a:lnTo>
                  <a:lnTo>
                    <a:pt x="886601" y="1990842"/>
                  </a:lnTo>
                  <a:lnTo>
                    <a:pt x="838805" y="1973398"/>
                  </a:lnTo>
                  <a:lnTo>
                    <a:pt x="792008" y="1955121"/>
                  </a:lnTo>
                  <a:lnTo>
                    <a:pt x="746238" y="1936028"/>
                  </a:lnTo>
                  <a:lnTo>
                    <a:pt x="701526" y="1916137"/>
                  </a:lnTo>
                  <a:lnTo>
                    <a:pt x="657902" y="1895465"/>
                  </a:lnTo>
                  <a:lnTo>
                    <a:pt x="615395" y="1874030"/>
                  </a:lnTo>
                  <a:lnTo>
                    <a:pt x="574037" y="1851850"/>
                  </a:lnTo>
                  <a:lnTo>
                    <a:pt x="533857" y="1828942"/>
                  </a:lnTo>
                  <a:lnTo>
                    <a:pt x="494884" y="1805325"/>
                  </a:lnTo>
                  <a:lnTo>
                    <a:pt x="457150" y="1781014"/>
                  </a:lnTo>
                  <a:lnTo>
                    <a:pt x="420684" y="1756029"/>
                  </a:lnTo>
                  <a:lnTo>
                    <a:pt x="385515" y="1730387"/>
                  </a:lnTo>
                  <a:lnTo>
                    <a:pt x="351675" y="1704106"/>
                  </a:lnTo>
                  <a:lnTo>
                    <a:pt x="319193" y="1677203"/>
                  </a:lnTo>
                  <a:lnTo>
                    <a:pt x="288099" y="1649695"/>
                  </a:lnTo>
                  <a:lnTo>
                    <a:pt x="258423" y="1621601"/>
                  </a:lnTo>
                  <a:lnTo>
                    <a:pt x="230196" y="1592938"/>
                  </a:lnTo>
                  <a:lnTo>
                    <a:pt x="203446" y="1563724"/>
                  </a:lnTo>
                  <a:lnTo>
                    <a:pt x="178205" y="1533977"/>
                  </a:lnTo>
                  <a:lnTo>
                    <a:pt x="154502" y="1503714"/>
                  </a:lnTo>
                  <a:lnTo>
                    <a:pt x="111830" y="1441710"/>
                  </a:lnTo>
                  <a:lnTo>
                    <a:pt x="75672" y="1377854"/>
                  </a:lnTo>
                  <a:lnTo>
                    <a:pt x="46267" y="1312287"/>
                  </a:lnTo>
                  <a:lnTo>
                    <a:pt x="23856" y="1245151"/>
                  </a:lnTo>
                  <a:lnTo>
                    <a:pt x="8678" y="1176587"/>
                  </a:lnTo>
                  <a:lnTo>
                    <a:pt x="974" y="1106736"/>
                  </a:lnTo>
                  <a:lnTo>
                    <a:pt x="0" y="1071372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2816351" y="5123688"/>
            <a:ext cx="4959350" cy="2109470"/>
            <a:chOff x="2816351" y="5123688"/>
            <a:chExt cx="4959350" cy="2109470"/>
          </a:xfrm>
        </p:grpSpPr>
        <p:sp>
          <p:nvSpPr>
            <p:cNvPr id="11" name="object 11" descr=""/>
            <p:cNvSpPr/>
            <p:nvPr/>
          </p:nvSpPr>
          <p:spPr>
            <a:xfrm>
              <a:off x="2816351" y="5129784"/>
              <a:ext cx="4761230" cy="2103120"/>
            </a:xfrm>
            <a:custGeom>
              <a:avLst/>
              <a:gdLst/>
              <a:ahLst/>
              <a:cxnLst/>
              <a:rect l="l" t="t" r="r" b="b"/>
              <a:pathLst>
                <a:path w="4761230" h="2103120">
                  <a:moveTo>
                    <a:pt x="2380488" y="0"/>
                  </a:moveTo>
                  <a:lnTo>
                    <a:pt x="2314964" y="390"/>
                  </a:lnTo>
                  <a:lnTo>
                    <a:pt x="2249877" y="1555"/>
                  </a:lnTo>
                  <a:lnTo>
                    <a:pt x="2185251" y="3485"/>
                  </a:lnTo>
                  <a:lnTo>
                    <a:pt x="2121108" y="6170"/>
                  </a:lnTo>
                  <a:lnTo>
                    <a:pt x="2057470" y="9599"/>
                  </a:lnTo>
                  <a:lnTo>
                    <a:pt x="1994361" y="13762"/>
                  </a:lnTo>
                  <a:lnTo>
                    <a:pt x="1931802" y="18650"/>
                  </a:lnTo>
                  <a:lnTo>
                    <a:pt x="1869818" y="24253"/>
                  </a:lnTo>
                  <a:lnTo>
                    <a:pt x="1808430" y="30560"/>
                  </a:lnTo>
                  <a:lnTo>
                    <a:pt x="1747661" y="37562"/>
                  </a:lnTo>
                  <a:lnTo>
                    <a:pt x="1687533" y="45247"/>
                  </a:lnTo>
                  <a:lnTo>
                    <a:pt x="1628070" y="53608"/>
                  </a:lnTo>
                  <a:lnTo>
                    <a:pt x="1569295" y="62632"/>
                  </a:lnTo>
                  <a:lnTo>
                    <a:pt x="1511229" y="72311"/>
                  </a:lnTo>
                  <a:lnTo>
                    <a:pt x="1453896" y="82635"/>
                  </a:lnTo>
                  <a:lnTo>
                    <a:pt x="1397317" y="93593"/>
                  </a:lnTo>
                  <a:lnTo>
                    <a:pt x="1341517" y="105174"/>
                  </a:lnTo>
                  <a:lnTo>
                    <a:pt x="1286518" y="117371"/>
                  </a:lnTo>
                  <a:lnTo>
                    <a:pt x="1232341" y="130171"/>
                  </a:lnTo>
                  <a:lnTo>
                    <a:pt x="1179011" y="143566"/>
                  </a:lnTo>
                  <a:lnTo>
                    <a:pt x="1126549" y="157545"/>
                  </a:lnTo>
                  <a:lnTo>
                    <a:pt x="1074979" y="172098"/>
                  </a:lnTo>
                  <a:lnTo>
                    <a:pt x="1024323" y="187215"/>
                  </a:lnTo>
                  <a:lnTo>
                    <a:pt x="974604" y="202887"/>
                  </a:lnTo>
                  <a:lnTo>
                    <a:pt x="925844" y="219102"/>
                  </a:lnTo>
                  <a:lnTo>
                    <a:pt x="878066" y="235852"/>
                  </a:lnTo>
                  <a:lnTo>
                    <a:pt x="831293" y="253125"/>
                  </a:lnTo>
                  <a:lnTo>
                    <a:pt x="785547" y="270913"/>
                  </a:lnTo>
                  <a:lnTo>
                    <a:pt x="740852" y="289205"/>
                  </a:lnTo>
                  <a:lnTo>
                    <a:pt x="697230" y="307990"/>
                  </a:lnTo>
                  <a:lnTo>
                    <a:pt x="654703" y="327260"/>
                  </a:lnTo>
                  <a:lnTo>
                    <a:pt x="613294" y="347004"/>
                  </a:lnTo>
                  <a:lnTo>
                    <a:pt x="573027" y="367211"/>
                  </a:lnTo>
                  <a:lnTo>
                    <a:pt x="533923" y="387873"/>
                  </a:lnTo>
                  <a:lnTo>
                    <a:pt x="496005" y="408978"/>
                  </a:lnTo>
                  <a:lnTo>
                    <a:pt x="459297" y="430517"/>
                  </a:lnTo>
                  <a:lnTo>
                    <a:pt x="423820" y="452480"/>
                  </a:lnTo>
                  <a:lnTo>
                    <a:pt x="389597" y="474857"/>
                  </a:lnTo>
                  <a:lnTo>
                    <a:pt x="356652" y="497638"/>
                  </a:lnTo>
                  <a:lnTo>
                    <a:pt x="325007" y="520812"/>
                  </a:lnTo>
                  <a:lnTo>
                    <a:pt x="294684" y="544371"/>
                  </a:lnTo>
                  <a:lnTo>
                    <a:pt x="238096" y="592598"/>
                  </a:lnTo>
                  <a:lnTo>
                    <a:pt x="187071" y="642240"/>
                  </a:lnTo>
                  <a:lnTo>
                    <a:pt x="141789" y="693217"/>
                  </a:lnTo>
                  <a:lnTo>
                    <a:pt x="102433" y="745449"/>
                  </a:lnTo>
                  <a:lnTo>
                    <a:pt x="69183" y="798854"/>
                  </a:lnTo>
                  <a:lnTo>
                    <a:pt x="42222" y="853354"/>
                  </a:lnTo>
                  <a:lnTo>
                    <a:pt x="21731" y="908867"/>
                  </a:lnTo>
                  <a:lnTo>
                    <a:pt x="7891" y="965314"/>
                  </a:lnTo>
                  <a:lnTo>
                    <a:pt x="884" y="1022614"/>
                  </a:lnTo>
                  <a:lnTo>
                    <a:pt x="0" y="1051559"/>
                  </a:lnTo>
                  <a:lnTo>
                    <a:pt x="884" y="1080504"/>
                  </a:lnTo>
                  <a:lnTo>
                    <a:pt x="7891" y="1137803"/>
                  </a:lnTo>
                  <a:lnTo>
                    <a:pt x="21731" y="1194249"/>
                  </a:lnTo>
                  <a:lnTo>
                    <a:pt x="42222" y="1249762"/>
                  </a:lnTo>
                  <a:lnTo>
                    <a:pt x="69183" y="1304261"/>
                  </a:lnTo>
                  <a:lnTo>
                    <a:pt x="102433" y="1357666"/>
                  </a:lnTo>
                  <a:lnTo>
                    <a:pt x="141789" y="1409897"/>
                  </a:lnTo>
                  <a:lnTo>
                    <a:pt x="187070" y="1460873"/>
                  </a:lnTo>
                  <a:lnTo>
                    <a:pt x="238096" y="1510515"/>
                  </a:lnTo>
                  <a:lnTo>
                    <a:pt x="294684" y="1558743"/>
                  </a:lnTo>
                  <a:lnTo>
                    <a:pt x="325007" y="1582301"/>
                  </a:lnTo>
                  <a:lnTo>
                    <a:pt x="356652" y="1605475"/>
                  </a:lnTo>
                  <a:lnTo>
                    <a:pt x="389597" y="1628256"/>
                  </a:lnTo>
                  <a:lnTo>
                    <a:pt x="423820" y="1650633"/>
                  </a:lnTo>
                  <a:lnTo>
                    <a:pt x="459297" y="1672596"/>
                  </a:lnTo>
                  <a:lnTo>
                    <a:pt x="496005" y="1694136"/>
                  </a:lnTo>
                  <a:lnTo>
                    <a:pt x="533923" y="1715241"/>
                  </a:lnTo>
                  <a:lnTo>
                    <a:pt x="573027" y="1735903"/>
                  </a:lnTo>
                  <a:lnTo>
                    <a:pt x="613294" y="1756110"/>
                  </a:lnTo>
                  <a:lnTo>
                    <a:pt x="654703" y="1775854"/>
                  </a:lnTo>
                  <a:lnTo>
                    <a:pt x="697229" y="1795124"/>
                  </a:lnTo>
                  <a:lnTo>
                    <a:pt x="740852" y="1813910"/>
                  </a:lnTo>
                  <a:lnTo>
                    <a:pt x="785547" y="1832202"/>
                  </a:lnTo>
                  <a:lnTo>
                    <a:pt x="831293" y="1849989"/>
                  </a:lnTo>
                  <a:lnTo>
                    <a:pt x="878066" y="1867263"/>
                  </a:lnTo>
                  <a:lnTo>
                    <a:pt x="925844" y="1884013"/>
                  </a:lnTo>
                  <a:lnTo>
                    <a:pt x="974604" y="1900229"/>
                  </a:lnTo>
                  <a:lnTo>
                    <a:pt x="1024323" y="1915900"/>
                  </a:lnTo>
                  <a:lnTo>
                    <a:pt x="1074979" y="1931018"/>
                  </a:lnTo>
                  <a:lnTo>
                    <a:pt x="1126549" y="1945571"/>
                  </a:lnTo>
                  <a:lnTo>
                    <a:pt x="1179011" y="1959550"/>
                  </a:lnTo>
                  <a:lnTo>
                    <a:pt x="1232341" y="1972945"/>
                  </a:lnTo>
                  <a:lnTo>
                    <a:pt x="1286518" y="1985746"/>
                  </a:lnTo>
                  <a:lnTo>
                    <a:pt x="1341517" y="1997942"/>
                  </a:lnTo>
                  <a:lnTo>
                    <a:pt x="1397317" y="2009524"/>
                  </a:lnTo>
                  <a:lnTo>
                    <a:pt x="1453896" y="2020482"/>
                  </a:lnTo>
                  <a:lnTo>
                    <a:pt x="1511229" y="2030806"/>
                  </a:lnTo>
                  <a:lnTo>
                    <a:pt x="1569295" y="2040485"/>
                  </a:lnTo>
                  <a:lnTo>
                    <a:pt x="1628070" y="2049510"/>
                  </a:lnTo>
                  <a:lnTo>
                    <a:pt x="1687533" y="2057871"/>
                  </a:lnTo>
                  <a:lnTo>
                    <a:pt x="1747661" y="2065557"/>
                  </a:lnTo>
                  <a:lnTo>
                    <a:pt x="1808430" y="2072558"/>
                  </a:lnTo>
                  <a:lnTo>
                    <a:pt x="1869818" y="2078865"/>
                  </a:lnTo>
                  <a:lnTo>
                    <a:pt x="1931802" y="2084468"/>
                  </a:lnTo>
                  <a:lnTo>
                    <a:pt x="1994361" y="2089356"/>
                  </a:lnTo>
                  <a:lnTo>
                    <a:pt x="2057470" y="2093520"/>
                  </a:lnTo>
                  <a:lnTo>
                    <a:pt x="2121108" y="2096949"/>
                  </a:lnTo>
                  <a:lnTo>
                    <a:pt x="2185251" y="2099634"/>
                  </a:lnTo>
                  <a:lnTo>
                    <a:pt x="2249877" y="2101564"/>
                  </a:lnTo>
                  <a:lnTo>
                    <a:pt x="2314964" y="2102729"/>
                  </a:lnTo>
                  <a:lnTo>
                    <a:pt x="2380488" y="2103119"/>
                  </a:lnTo>
                  <a:lnTo>
                    <a:pt x="2446011" y="2102729"/>
                  </a:lnTo>
                  <a:lnTo>
                    <a:pt x="2511098" y="2101564"/>
                  </a:lnTo>
                  <a:lnTo>
                    <a:pt x="2575724" y="2099634"/>
                  </a:lnTo>
                  <a:lnTo>
                    <a:pt x="2639867" y="2096949"/>
                  </a:lnTo>
                  <a:lnTo>
                    <a:pt x="2703505" y="2093520"/>
                  </a:lnTo>
                  <a:lnTo>
                    <a:pt x="2766614" y="2089356"/>
                  </a:lnTo>
                  <a:lnTo>
                    <a:pt x="2829173" y="2084468"/>
                  </a:lnTo>
                  <a:lnTo>
                    <a:pt x="2891157" y="2078865"/>
                  </a:lnTo>
                  <a:lnTo>
                    <a:pt x="2952545" y="2072558"/>
                  </a:lnTo>
                  <a:lnTo>
                    <a:pt x="3013314" y="2065557"/>
                  </a:lnTo>
                  <a:lnTo>
                    <a:pt x="3073442" y="2057871"/>
                  </a:lnTo>
                  <a:lnTo>
                    <a:pt x="3132905" y="2049510"/>
                  </a:lnTo>
                  <a:lnTo>
                    <a:pt x="3191680" y="2040485"/>
                  </a:lnTo>
                  <a:lnTo>
                    <a:pt x="3249746" y="2030806"/>
                  </a:lnTo>
                  <a:lnTo>
                    <a:pt x="3307079" y="2020482"/>
                  </a:lnTo>
                  <a:lnTo>
                    <a:pt x="3363658" y="2009524"/>
                  </a:lnTo>
                  <a:lnTo>
                    <a:pt x="3419458" y="1997942"/>
                  </a:lnTo>
                  <a:lnTo>
                    <a:pt x="3474457" y="1985746"/>
                  </a:lnTo>
                  <a:lnTo>
                    <a:pt x="3528634" y="1972945"/>
                  </a:lnTo>
                  <a:lnTo>
                    <a:pt x="3581964" y="1959550"/>
                  </a:lnTo>
                  <a:lnTo>
                    <a:pt x="3634426" y="1945571"/>
                  </a:lnTo>
                  <a:lnTo>
                    <a:pt x="3685996" y="1931018"/>
                  </a:lnTo>
                  <a:lnTo>
                    <a:pt x="3736652" y="1915900"/>
                  </a:lnTo>
                  <a:lnTo>
                    <a:pt x="3786371" y="1900229"/>
                  </a:lnTo>
                  <a:lnTo>
                    <a:pt x="3835131" y="1884013"/>
                  </a:lnTo>
                  <a:lnTo>
                    <a:pt x="3882909" y="1867263"/>
                  </a:lnTo>
                  <a:lnTo>
                    <a:pt x="3929682" y="1849989"/>
                  </a:lnTo>
                  <a:lnTo>
                    <a:pt x="3975428" y="1832202"/>
                  </a:lnTo>
                  <a:lnTo>
                    <a:pt x="4020123" y="1813910"/>
                  </a:lnTo>
                  <a:lnTo>
                    <a:pt x="4063745" y="1795124"/>
                  </a:lnTo>
                  <a:lnTo>
                    <a:pt x="4106272" y="1775854"/>
                  </a:lnTo>
                  <a:lnTo>
                    <a:pt x="4147681" y="1756110"/>
                  </a:lnTo>
                  <a:lnTo>
                    <a:pt x="4187948" y="1735903"/>
                  </a:lnTo>
                  <a:lnTo>
                    <a:pt x="4227052" y="1715241"/>
                  </a:lnTo>
                  <a:lnTo>
                    <a:pt x="4264970" y="1694136"/>
                  </a:lnTo>
                  <a:lnTo>
                    <a:pt x="4301678" y="1672596"/>
                  </a:lnTo>
                  <a:lnTo>
                    <a:pt x="4337155" y="1650633"/>
                  </a:lnTo>
                  <a:lnTo>
                    <a:pt x="4371378" y="1628256"/>
                  </a:lnTo>
                  <a:lnTo>
                    <a:pt x="4404323" y="1605475"/>
                  </a:lnTo>
                  <a:lnTo>
                    <a:pt x="4435968" y="1582301"/>
                  </a:lnTo>
                  <a:lnTo>
                    <a:pt x="4466291" y="1558743"/>
                  </a:lnTo>
                  <a:lnTo>
                    <a:pt x="4522879" y="1510515"/>
                  </a:lnTo>
                  <a:lnTo>
                    <a:pt x="4573904" y="1460873"/>
                  </a:lnTo>
                  <a:lnTo>
                    <a:pt x="4619186" y="1409897"/>
                  </a:lnTo>
                  <a:lnTo>
                    <a:pt x="4658542" y="1357666"/>
                  </a:lnTo>
                  <a:lnTo>
                    <a:pt x="4691792" y="1304261"/>
                  </a:lnTo>
                  <a:lnTo>
                    <a:pt x="4718753" y="1249762"/>
                  </a:lnTo>
                  <a:lnTo>
                    <a:pt x="4739244" y="1194249"/>
                  </a:lnTo>
                  <a:lnTo>
                    <a:pt x="4753084" y="1137803"/>
                  </a:lnTo>
                  <a:lnTo>
                    <a:pt x="4760091" y="1080504"/>
                  </a:lnTo>
                  <a:lnTo>
                    <a:pt x="4760976" y="1051559"/>
                  </a:lnTo>
                  <a:lnTo>
                    <a:pt x="4760091" y="1022614"/>
                  </a:lnTo>
                  <a:lnTo>
                    <a:pt x="4753084" y="965314"/>
                  </a:lnTo>
                  <a:lnTo>
                    <a:pt x="4739244" y="908867"/>
                  </a:lnTo>
                  <a:lnTo>
                    <a:pt x="4718753" y="853354"/>
                  </a:lnTo>
                  <a:lnTo>
                    <a:pt x="4691792" y="798854"/>
                  </a:lnTo>
                  <a:lnTo>
                    <a:pt x="4658542" y="745449"/>
                  </a:lnTo>
                  <a:lnTo>
                    <a:pt x="4619186" y="693217"/>
                  </a:lnTo>
                  <a:lnTo>
                    <a:pt x="4573905" y="642240"/>
                  </a:lnTo>
                  <a:lnTo>
                    <a:pt x="4522879" y="592598"/>
                  </a:lnTo>
                  <a:lnTo>
                    <a:pt x="4466291" y="544371"/>
                  </a:lnTo>
                  <a:lnTo>
                    <a:pt x="4435968" y="520812"/>
                  </a:lnTo>
                  <a:lnTo>
                    <a:pt x="4404323" y="497638"/>
                  </a:lnTo>
                  <a:lnTo>
                    <a:pt x="4371378" y="474857"/>
                  </a:lnTo>
                  <a:lnTo>
                    <a:pt x="4337155" y="452480"/>
                  </a:lnTo>
                  <a:lnTo>
                    <a:pt x="4301678" y="430517"/>
                  </a:lnTo>
                  <a:lnTo>
                    <a:pt x="4264970" y="408978"/>
                  </a:lnTo>
                  <a:lnTo>
                    <a:pt x="4227052" y="387873"/>
                  </a:lnTo>
                  <a:lnTo>
                    <a:pt x="4187948" y="367211"/>
                  </a:lnTo>
                  <a:lnTo>
                    <a:pt x="4147681" y="347004"/>
                  </a:lnTo>
                  <a:lnTo>
                    <a:pt x="4106272" y="327260"/>
                  </a:lnTo>
                  <a:lnTo>
                    <a:pt x="4063746" y="307990"/>
                  </a:lnTo>
                  <a:lnTo>
                    <a:pt x="4020123" y="289205"/>
                  </a:lnTo>
                  <a:lnTo>
                    <a:pt x="3975428" y="270913"/>
                  </a:lnTo>
                  <a:lnTo>
                    <a:pt x="3929682" y="253125"/>
                  </a:lnTo>
                  <a:lnTo>
                    <a:pt x="3882909" y="235852"/>
                  </a:lnTo>
                  <a:lnTo>
                    <a:pt x="3835131" y="219102"/>
                  </a:lnTo>
                  <a:lnTo>
                    <a:pt x="3786371" y="202887"/>
                  </a:lnTo>
                  <a:lnTo>
                    <a:pt x="3736652" y="187215"/>
                  </a:lnTo>
                  <a:lnTo>
                    <a:pt x="3685996" y="172098"/>
                  </a:lnTo>
                  <a:lnTo>
                    <a:pt x="3634426" y="157545"/>
                  </a:lnTo>
                  <a:lnTo>
                    <a:pt x="3581964" y="143566"/>
                  </a:lnTo>
                  <a:lnTo>
                    <a:pt x="3528634" y="130171"/>
                  </a:lnTo>
                  <a:lnTo>
                    <a:pt x="3474457" y="117371"/>
                  </a:lnTo>
                  <a:lnTo>
                    <a:pt x="3419458" y="105174"/>
                  </a:lnTo>
                  <a:lnTo>
                    <a:pt x="3363658" y="93593"/>
                  </a:lnTo>
                  <a:lnTo>
                    <a:pt x="3307079" y="82635"/>
                  </a:lnTo>
                  <a:lnTo>
                    <a:pt x="3249746" y="72311"/>
                  </a:lnTo>
                  <a:lnTo>
                    <a:pt x="3191680" y="62632"/>
                  </a:lnTo>
                  <a:lnTo>
                    <a:pt x="3132905" y="53608"/>
                  </a:lnTo>
                  <a:lnTo>
                    <a:pt x="3073442" y="45247"/>
                  </a:lnTo>
                  <a:lnTo>
                    <a:pt x="3013314" y="37562"/>
                  </a:lnTo>
                  <a:lnTo>
                    <a:pt x="2952545" y="30560"/>
                  </a:lnTo>
                  <a:lnTo>
                    <a:pt x="2891157" y="24253"/>
                  </a:lnTo>
                  <a:lnTo>
                    <a:pt x="2829173" y="18650"/>
                  </a:lnTo>
                  <a:lnTo>
                    <a:pt x="2766614" y="13762"/>
                  </a:lnTo>
                  <a:lnTo>
                    <a:pt x="2703505" y="9599"/>
                  </a:lnTo>
                  <a:lnTo>
                    <a:pt x="2639867" y="6170"/>
                  </a:lnTo>
                  <a:lnTo>
                    <a:pt x="2575724" y="3485"/>
                  </a:lnTo>
                  <a:lnTo>
                    <a:pt x="2511098" y="1555"/>
                  </a:lnTo>
                  <a:lnTo>
                    <a:pt x="2446011" y="390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038855" y="5135880"/>
              <a:ext cx="4724400" cy="1767839"/>
            </a:xfrm>
            <a:custGeom>
              <a:avLst/>
              <a:gdLst/>
              <a:ahLst/>
              <a:cxnLst/>
              <a:rect l="l" t="t" r="r" b="b"/>
              <a:pathLst>
                <a:path w="4724400" h="1767840">
                  <a:moveTo>
                    <a:pt x="4724400" y="0"/>
                  </a:moveTo>
                  <a:lnTo>
                    <a:pt x="0" y="0"/>
                  </a:lnTo>
                  <a:lnTo>
                    <a:pt x="0" y="1767839"/>
                  </a:lnTo>
                  <a:lnTo>
                    <a:pt x="4724400" y="1767839"/>
                  </a:lnTo>
                  <a:lnTo>
                    <a:pt x="472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038855" y="5135880"/>
              <a:ext cx="4724400" cy="1767839"/>
            </a:xfrm>
            <a:custGeom>
              <a:avLst/>
              <a:gdLst/>
              <a:ahLst/>
              <a:cxnLst/>
              <a:rect l="l" t="t" r="r" b="b"/>
              <a:pathLst>
                <a:path w="4724400" h="1767840">
                  <a:moveTo>
                    <a:pt x="0" y="1767839"/>
                  </a:moveTo>
                  <a:lnTo>
                    <a:pt x="4724400" y="1767839"/>
                  </a:lnTo>
                  <a:lnTo>
                    <a:pt x="4724400" y="0"/>
                  </a:lnTo>
                  <a:lnTo>
                    <a:pt x="0" y="0"/>
                  </a:lnTo>
                  <a:lnTo>
                    <a:pt x="0" y="1767839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726744" y="2278126"/>
            <a:ext cx="2911475" cy="1385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951230">
              <a:lnSpc>
                <a:spcPts val="2575"/>
              </a:lnSpc>
              <a:spcBef>
                <a:spcPts val="105"/>
              </a:spcBef>
            </a:pPr>
            <a:r>
              <a:rPr dirty="0" sz="2200" spc="-20" b="1">
                <a:latin typeface="Arial"/>
                <a:cs typeface="Arial"/>
              </a:rPr>
              <a:t>СЕМЬЯ</a:t>
            </a:r>
            <a:endParaRPr sz="2200">
              <a:latin typeface="Arial"/>
              <a:cs typeface="Arial"/>
            </a:endParaRPr>
          </a:p>
          <a:p>
            <a:pPr marL="120650" indent="-81280">
              <a:lnSpc>
                <a:spcPts val="2025"/>
              </a:lnSpc>
              <a:buSzPct val="94444"/>
              <a:buFont typeface="Arial"/>
              <a:buChar char="•"/>
              <a:tabLst>
                <a:tab pos="121285" algn="l"/>
              </a:tabLst>
            </a:pPr>
            <a:r>
              <a:rPr dirty="0" sz="1800" b="1">
                <a:latin typeface="Arial"/>
                <a:cs typeface="Arial"/>
              </a:rPr>
              <a:t>Личностная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успешность</a:t>
            </a:r>
            <a:endParaRPr sz="1800">
              <a:latin typeface="Arial"/>
              <a:cs typeface="Arial"/>
            </a:endParaRPr>
          </a:p>
          <a:p>
            <a:pPr marL="93345" indent="-81280">
              <a:lnSpc>
                <a:spcPts val="2005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dirty="0" sz="1800" b="1">
                <a:latin typeface="Arial"/>
                <a:cs typeface="Arial"/>
              </a:rPr>
              <a:t>Социальная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успешность</a:t>
            </a:r>
            <a:endParaRPr sz="1800">
              <a:latin typeface="Arial"/>
              <a:cs typeface="Arial"/>
            </a:endParaRPr>
          </a:p>
          <a:p>
            <a:pPr lvl="1" marL="371475" marR="279400" indent="-371475">
              <a:lnSpc>
                <a:spcPts val="2020"/>
              </a:lnSpc>
              <a:spcBef>
                <a:spcPts val="105"/>
              </a:spcBef>
              <a:buSzPct val="94444"/>
              <a:buFont typeface="Arial"/>
              <a:buChar char="•"/>
              <a:tabLst>
                <a:tab pos="371475" algn="l"/>
              </a:tabLst>
            </a:pPr>
            <a:r>
              <a:rPr dirty="0" sz="1800" spc="-10" b="1">
                <a:latin typeface="Arial"/>
                <a:cs typeface="Arial"/>
              </a:rPr>
              <a:t>Профессиональная успешность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074155" y="2278126"/>
            <a:ext cx="3650615" cy="1385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65810">
              <a:lnSpc>
                <a:spcPts val="2575"/>
              </a:lnSpc>
              <a:spcBef>
                <a:spcPts val="105"/>
              </a:spcBef>
            </a:pPr>
            <a:r>
              <a:rPr dirty="0" sz="2200" spc="-10" b="1">
                <a:latin typeface="Arial"/>
                <a:cs typeface="Arial"/>
              </a:rPr>
              <a:t>ОБЩЕСТВО</a:t>
            </a:r>
            <a:endParaRPr sz="2200">
              <a:latin typeface="Arial"/>
              <a:cs typeface="Arial"/>
            </a:endParaRPr>
          </a:p>
          <a:p>
            <a:pPr marL="497205" indent="-287020">
              <a:lnSpc>
                <a:spcPts val="2025"/>
              </a:lnSpc>
              <a:buFont typeface="Arial"/>
              <a:buChar char="•"/>
              <a:tabLst>
                <a:tab pos="497205" algn="l"/>
                <a:tab pos="497840" algn="l"/>
              </a:tabLst>
            </a:pPr>
            <a:r>
              <a:rPr dirty="0" sz="1800" b="1">
                <a:latin typeface="Arial"/>
                <a:cs typeface="Arial"/>
              </a:rPr>
              <a:t>Безопасность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здоровье</a:t>
            </a:r>
            <a:endParaRPr sz="1800">
              <a:latin typeface="Arial"/>
              <a:cs typeface="Arial"/>
            </a:endParaRPr>
          </a:p>
          <a:p>
            <a:pPr marL="387350" indent="-287020">
              <a:lnSpc>
                <a:spcPts val="2005"/>
              </a:lnSpc>
              <a:buFont typeface="Arial"/>
              <a:buChar char="•"/>
              <a:tabLst>
                <a:tab pos="387350" algn="l"/>
                <a:tab pos="387985" algn="l"/>
              </a:tabLst>
            </a:pPr>
            <a:r>
              <a:rPr dirty="0" sz="1800" b="1">
                <a:latin typeface="Arial"/>
                <a:cs typeface="Arial"/>
              </a:rPr>
              <a:t>Свобода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ответственность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ts val="200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b="1">
                <a:latin typeface="Arial"/>
                <a:cs typeface="Arial"/>
              </a:rPr>
              <a:t>Социальная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справедливость</a:t>
            </a:r>
            <a:endParaRPr sz="1800">
              <a:latin typeface="Arial"/>
              <a:cs typeface="Arial"/>
            </a:endParaRPr>
          </a:p>
          <a:p>
            <a:pPr lvl="1" marL="1052195" indent="-287020">
              <a:lnSpc>
                <a:spcPts val="2090"/>
              </a:lnSpc>
              <a:buFont typeface="Arial"/>
              <a:buChar char="•"/>
              <a:tabLst>
                <a:tab pos="1052195" algn="l"/>
                <a:tab pos="1052830" algn="l"/>
              </a:tabLst>
            </a:pPr>
            <a:r>
              <a:rPr dirty="0" sz="1800" spc="-10" b="1">
                <a:latin typeface="Arial"/>
                <a:cs typeface="Arial"/>
              </a:rPr>
              <a:t>Благосостояние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038855" y="5135880"/>
            <a:ext cx="4724400" cy="1767839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algn="ctr">
              <a:lnSpc>
                <a:spcPts val="2565"/>
              </a:lnSpc>
            </a:pPr>
            <a:r>
              <a:rPr dirty="0" sz="2200" spc="-10" b="1">
                <a:latin typeface="Arial"/>
                <a:cs typeface="Arial"/>
              </a:rPr>
              <a:t>ГОСУДАРСТВО</a:t>
            </a:r>
            <a:endParaRPr sz="2200">
              <a:latin typeface="Arial"/>
              <a:cs typeface="Arial"/>
            </a:endParaRPr>
          </a:p>
          <a:p>
            <a:pPr marL="1005205" indent="-81280">
              <a:lnSpc>
                <a:spcPts val="2014"/>
              </a:lnSpc>
              <a:buSzPct val="94444"/>
              <a:buFont typeface="Arial"/>
              <a:buChar char="•"/>
              <a:tabLst>
                <a:tab pos="1005205" algn="l"/>
              </a:tabLst>
            </a:pPr>
            <a:r>
              <a:rPr dirty="0" sz="1800" b="1">
                <a:latin typeface="Arial"/>
                <a:cs typeface="Arial"/>
              </a:rPr>
              <a:t>Национальное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единство</a:t>
            </a:r>
            <a:endParaRPr sz="1800">
              <a:latin typeface="Arial"/>
              <a:cs typeface="Arial"/>
            </a:endParaRPr>
          </a:p>
          <a:p>
            <a:pPr lvl="1" marL="1614805" indent="-81280">
              <a:lnSpc>
                <a:spcPts val="2014"/>
              </a:lnSpc>
              <a:buSzPct val="94444"/>
              <a:buFont typeface="Arial"/>
              <a:buChar char="•"/>
              <a:tabLst>
                <a:tab pos="1615440" algn="l"/>
              </a:tabLst>
            </a:pPr>
            <a:r>
              <a:rPr dirty="0" sz="1800" spc="-10" b="1">
                <a:latin typeface="Arial"/>
                <a:cs typeface="Arial"/>
              </a:rPr>
              <a:t>Безопасность</a:t>
            </a:r>
            <a:endParaRPr sz="1800">
              <a:latin typeface="Arial"/>
              <a:cs typeface="Arial"/>
            </a:endParaRPr>
          </a:p>
          <a:p>
            <a:pPr marL="316230" indent="-81915">
              <a:lnSpc>
                <a:spcPts val="2005"/>
              </a:lnSpc>
              <a:buSzPct val="94444"/>
              <a:buFont typeface="Arial"/>
              <a:buChar char="•"/>
              <a:tabLst>
                <a:tab pos="316865" algn="l"/>
              </a:tabLst>
            </a:pPr>
            <a:r>
              <a:rPr dirty="0" sz="1800" b="1">
                <a:latin typeface="Arial"/>
                <a:cs typeface="Arial"/>
              </a:rPr>
              <a:t>Развитие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человеческого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потенциала</a:t>
            </a:r>
            <a:endParaRPr sz="1800">
              <a:latin typeface="Arial"/>
              <a:cs typeface="Arial"/>
            </a:endParaRPr>
          </a:p>
          <a:p>
            <a:pPr lvl="1" marL="1022985" indent="-81280">
              <a:lnSpc>
                <a:spcPts val="2075"/>
              </a:lnSpc>
              <a:buSzPct val="94444"/>
              <a:buFont typeface="Arial"/>
              <a:buChar char="•"/>
              <a:tabLst>
                <a:tab pos="1023619" algn="l"/>
              </a:tabLst>
            </a:pPr>
            <a:r>
              <a:rPr dirty="0" sz="1800" spc="-10" b="1">
                <a:latin typeface="Arial"/>
                <a:cs typeface="Arial"/>
              </a:rPr>
              <a:t>Конкурентоспособность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1647" y="2136648"/>
            <a:ext cx="1716024" cy="34838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6621" rIns="0" bIns="0" rtlCol="0" vert="horz">
            <a:spAutoFit/>
          </a:bodyPr>
          <a:lstStyle/>
          <a:p>
            <a:pPr marL="3113405" marR="5080" indent="-2677160">
              <a:lnSpc>
                <a:spcPts val="3579"/>
              </a:lnSpc>
              <a:spcBef>
                <a:spcPts val="430"/>
              </a:spcBef>
            </a:pPr>
            <a:r>
              <a:rPr dirty="0"/>
              <a:t>Что</a:t>
            </a:r>
            <a:r>
              <a:rPr dirty="0" spc="-100"/>
              <a:t> </a:t>
            </a:r>
            <a:r>
              <a:rPr dirty="0"/>
              <a:t>такое</a:t>
            </a:r>
            <a:r>
              <a:rPr dirty="0" spc="-114"/>
              <a:t> </a:t>
            </a:r>
            <a:r>
              <a:rPr dirty="0" spc="-10"/>
              <a:t>интегрированный</a:t>
            </a:r>
            <a:r>
              <a:rPr dirty="0" spc="-45"/>
              <a:t> </a:t>
            </a:r>
            <a:r>
              <a:rPr dirty="0"/>
              <a:t>подход</a:t>
            </a:r>
            <a:r>
              <a:rPr dirty="0" spc="-85"/>
              <a:t> </a:t>
            </a:r>
            <a:r>
              <a:rPr dirty="0" spc="-50"/>
              <a:t>к </a:t>
            </a:r>
            <a:r>
              <a:rPr dirty="0" spc="-10"/>
              <a:t>обучению?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28599" y="2388489"/>
            <a:ext cx="8923020" cy="402717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95910" marR="5080" indent="5715">
              <a:lnSpc>
                <a:spcPct val="92900"/>
              </a:lnSpc>
              <a:spcBef>
                <a:spcPts val="345"/>
              </a:spcBef>
            </a:pPr>
            <a:r>
              <a:rPr dirty="0" sz="2800">
                <a:latin typeface="Arial"/>
                <a:cs typeface="Arial"/>
              </a:rPr>
              <a:t>Интегрированный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подход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к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обучению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предполагает </a:t>
            </a:r>
            <a:r>
              <a:rPr dirty="0" sz="2800">
                <a:latin typeface="Arial"/>
                <a:cs typeface="Arial"/>
              </a:rPr>
              <a:t>активное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использование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знаний,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полученных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при </a:t>
            </a:r>
            <a:r>
              <a:rPr dirty="0" sz="2800">
                <a:latin typeface="Arial"/>
                <a:cs typeface="Arial"/>
              </a:rPr>
              <a:t>изучении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одного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предмета,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на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уроках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по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другим</a:t>
            </a:r>
            <a:endParaRPr sz="2800">
              <a:latin typeface="Arial"/>
              <a:cs typeface="Arial"/>
            </a:endParaRPr>
          </a:p>
          <a:p>
            <a:pPr algn="ctr" marL="12065" marR="100330">
              <a:lnSpc>
                <a:spcPts val="3120"/>
              </a:lnSpc>
              <a:spcBef>
                <a:spcPts val="65"/>
              </a:spcBef>
            </a:pPr>
            <a:r>
              <a:rPr dirty="0" sz="2800">
                <a:latin typeface="Arial"/>
                <a:cs typeface="Arial"/>
              </a:rPr>
              <a:t>предметам.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Например,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на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уроке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русского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языка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идет </a:t>
            </a:r>
            <a:r>
              <a:rPr dirty="0" sz="2800">
                <a:latin typeface="Arial"/>
                <a:cs typeface="Arial"/>
              </a:rPr>
              <a:t>работа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над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текстами-</a:t>
            </a:r>
            <a:r>
              <a:rPr dirty="0" sz="2800">
                <a:latin typeface="Arial"/>
                <a:cs typeface="Arial"/>
              </a:rPr>
              <a:t>описаниями,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эта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же </a:t>
            </a:r>
            <a:r>
              <a:rPr dirty="0" sz="2800" spc="-10">
                <a:latin typeface="Arial"/>
                <a:cs typeface="Arial"/>
              </a:rPr>
              <a:t>работа</a:t>
            </a:r>
            <a:endParaRPr sz="2800">
              <a:latin typeface="Arial"/>
              <a:cs typeface="Arial"/>
            </a:endParaRPr>
          </a:p>
          <a:p>
            <a:pPr algn="ctr" marL="695325" marR="798195" indent="4445">
              <a:lnSpc>
                <a:spcPts val="3120"/>
              </a:lnSpc>
              <a:spcBef>
                <a:spcPts val="25"/>
              </a:spcBef>
            </a:pPr>
            <a:r>
              <a:rPr dirty="0" sz="2800">
                <a:latin typeface="Arial"/>
                <a:cs typeface="Arial"/>
              </a:rPr>
              <a:t>продолжается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на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уроке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окружающего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мира, </a:t>
            </a:r>
            <a:r>
              <a:rPr dirty="0" sz="2800">
                <a:latin typeface="Arial"/>
                <a:cs typeface="Arial"/>
              </a:rPr>
              <a:t>например,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в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связи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с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изучением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времен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года.</a:t>
            </a:r>
            <a:endParaRPr sz="2800">
              <a:latin typeface="Arial"/>
              <a:cs typeface="Arial"/>
            </a:endParaRPr>
          </a:p>
          <a:p>
            <a:pPr algn="ctr" marL="94615" marR="187960">
              <a:lnSpc>
                <a:spcPts val="3120"/>
              </a:lnSpc>
            </a:pPr>
            <a:r>
              <a:rPr dirty="0" sz="2800">
                <a:latin typeface="Arial"/>
                <a:cs typeface="Arial"/>
              </a:rPr>
              <a:t>Результатом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этой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деятельности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становится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проект, </a:t>
            </a:r>
            <a:r>
              <a:rPr dirty="0" sz="2800">
                <a:latin typeface="Arial"/>
                <a:cs typeface="Arial"/>
              </a:rPr>
              <a:t>например,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видеорепортаж,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описывающий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картины</a:t>
            </a:r>
            <a:endParaRPr sz="2800">
              <a:latin typeface="Arial"/>
              <a:cs typeface="Arial"/>
            </a:endParaRPr>
          </a:p>
          <a:p>
            <a:pPr algn="ctr" marR="97155">
              <a:lnSpc>
                <a:spcPts val="3085"/>
              </a:lnSpc>
            </a:pPr>
            <a:r>
              <a:rPr dirty="0" sz="2800">
                <a:latin typeface="Arial"/>
                <a:cs typeface="Arial"/>
              </a:rPr>
              <a:t>природы,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природные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явления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и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т.п.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9735" cy="755903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6152" y="661378"/>
            <a:ext cx="6655054" cy="103762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80488" y="5230329"/>
            <a:ext cx="6880606" cy="103762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90829" y="788619"/>
            <a:ext cx="8997950" cy="516001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356870" marR="1024890" indent="-344805">
              <a:lnSpc>
                <a:spcPct val="90100"/>
              </a:lnSpc>
              <a:spcBef>
                <a:spcPts val="535"/>
              </a:spcBef>
            </a:pPr>
            <a:r>
              <a:rPr dirty="0" sz="3700">
                <a:latin typeface="Arial"/>
                <a:cs typeface="Arial"/>
              </a:rPr>
              <a:t>Под</a:t>
            </a:r>
            <a:r>
              <a:rPr dirty="0" sz="3700" spc="-185">
                <a:latin typeface="Arial"/>
                <a:cs typeface="Arial"/>
              </a:rPr>
              <a:t> </a:t>
            </a:r>
            <a:r>
              <a:rPr dirty="0" sz="3700">
                <a:solidFill>
                  <a:srgbClr val="C00000"/>
                </a:solidFill>
                <a:latin typeface="Arial"/>
                <a:cs typeface="Arial"/>
              </a:rPr>
              <a:t>внеурочной</a:t>
            </a:r>
            <a:r>
              <a:rPr dirty="0" sz="3700" spc="-204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700">
                <a:solidFill>
                  <a:srgbClr val="C00000"/>
                </a:solidFill>
                <a:latin typeface="Arial"/>
                <a:cs typeface="Arial"/>
              </a:rPr>
              <a:t>деятельностью</a:t>
            </a:r>
            <a:r>
              <a:rPr dirty="0" sz="3700" spc="-15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700" spc="-50">
                <a:latin typeface="Arial"/>
                <a:cs typeface="Arial"/>
              </a:rPr>
              <a:t>в </a:t>
            </a:r>
            <a:r>
              <a:rPr dirty="0" sz="3700">
                <a:latin typeface="Arial"/>
                <a:cs typeface="Arial"/>
              </a:rPr>
              <a:t>рамках</a:t>
            </a:r>
            <a:r>
              <a:rPr dirty="0" sz="3700" spc="-125">
                <a:latin typeface="Arial"/>
                <a:cs typeface="Arial"/>
              </a:rPr>
              <a:t> </a:t>
            </a:r>
            <a:r>
              <a:rPr dirty="0" sz="3700">
                <a:latin typeface="Arial"/>
                <a:cs typeface="Arial"/>
              </a:rPr>
              <a:t>реализации</a:t>
            </a:r>
            <a:r>
              <a:rPr dirty="0" sz="3700" spc="-165">
                <a:latin typeface="Arial"/>
                <a:cs typeface="Arial"/>
              </a:rPr>
              <a:t> </a:t>
            </a:r>
            <a:r>
              <a:rPr dirty="0" sz="3700">
                <a:latin typeface="Arial"/>
                <a:cs typeface="Arial"/>
              </a:rPr>
              <a:t>ФГОС</a:t>
            </a:r>
            <a:r>
              <a:rPr dirty="0" sz="3700" spc="-114">
                <a:latin typeface="Arial"/>
                <a:cs typeface="Arial"/>
              </a:rPr>
              <a:t> </a:t>
            </a:r>
            <a:r>
              <a:rPr dirty="0" sz="3700" spc="-10">
                <a:latin typeface="Arial"/>
                <a:cs typeface="Arial"/>
              </a:rPr>
              <a:t>следует </a:t>
            </a:r>
            <a:r>
              <a:rPr dirty="0" sz="3700">
                <a:solidFill>
                  <a:srgbClr val="C00000"/>
                </a:solidFill>
                <a:latin typeface="Arial"/>
                <a:cs typeface="Arial"/>
              </a:rPr>
              <a:t>понимать</a:t>
            </a:r>
            <a:r>
              <a:rPr dirty="0" sz="3700" spc="-19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700" spc="-10">
                <a:solidFill>
                  <a:srgbClr val="C00000"/>
                </a:solidFill>
                <a:latin typeface="Arial"/>
                <a:cs typeface="Arial"/>
              </a:rPr>
              <a:t>образовательную деятельность,</a:t>
            </a:r>
            <a:r>
              <a:rPr dirty="0" sz="3700" spc="-1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700" spc="-10">
                <a:solidFill>
                  <a:srgbClr val="C00000"/>
                </a:solidFill>
                <a:latin typeface="Arial"/>
                <a:cs typeface="Arial"/>
              </a:rPr>
              <a:t>осуществляемую</a:t>
            </a:r>
            <a:r>
              <a:rPr dirty="0" sz="3700" spc="-1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700" spc="-50">
                <a:solidFill>
                  <a:srgbClr val="C00000"/>
                </a:solidFill>
                <a:latin typeface="Arial"/>
                <a:cs typeface="Arial"/>
              </a:rPr>
              <a:t>в</a:t>
            </a:r>
            <a:endParaRPr sz="3700">
              <a:latin typeface="Arial"/>
              <a:cs typeface="Arial"/>
            </a:endParaRPr>
          </a:p>
          <a:p>
            <a:pPr marL="356870">
              <a:lnSpc>
                <a:spcPts val="3770"/>
              </a:lnSpc>
            </a:pPr>
            <a:r>
              <a:rPr dirty="0" sz="3700">
                <a:solidFill>
                  <a:srgbClr val="C00000"/>
                </a:solidFill>
                <a:latin typeface="Arial"/>
                <a:cs typeface="Arial"/>
              </a:rPr>
              <a:t>формах,</a:t>
            </a:r>
            <a:r>
              <a:rPr dirty="0" sz="3700" spc="-8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700">
                <a:solidFill>
                  <a:srgbClr val="C00000"/>
                </a:solidFill>
                <a:latin typeface="Arial"/>
                <a:cs typeface="Arial"/>
              </a:rPr>
              <a:t>отличных</a:t>
            </a:r>
            <a:r>
              <a:rPr dirty="0" sz="3700" spc="-1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700">
                <a:solidFill>
                  <a:srgbClr val="C00000"/>
                </a:solidFill>
                <a:latin typeface="Arial"/>
                <a:cs typeface="Arial"/>
              </a:rPr>
              <a:t>от</a:t>
            </a:r>
            <a:r>
              <a:rPr dirty="0" sz="3700" spc="-10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700" spc="-20">
                <a:solidFill>
                  <a:srgbClr val="C00000"/>
                </a:solidFill>
                <a:latin typeface="Arial"/>
                <a:cs typeface="Arial"/>
              </a:rPr>
              <a:t>классно-</a:t>
            </a:r>
            <a:r>
              <a:rPr dirty="0" sz="3700" spc="-10">
                <a:solidFill>
                  <a:srgbClr val="C00000"/>
                </a:solidFill>
                <a:latin typeface="Arial"/>
                <a:cs typeface="Arial"/>
              </a:rPr>
              <a:t>урочной</a:t>
            </a:r>
            <a:r>
              <a:rPr dirty="0" sz="3700" spc="-10">
                <a:latin typeface="Arial"/>
                <a:cs typeface="Arial"/>
              </a:rPr>
              <a:t>,</a:t>
            </a:r>
            <a:endParaRPr sz="3700">
              <a:latin typeface="Arial"/>
              <a:cs typeface="Arial"/>
            </a:endParaRPr>
          </a:p>
          <a:p>
            <a:pPr marL="356870" marR="43815">
              <a:lnSpc>
                <a:spcPct val="90000"/>
              </a:lnSpc>
              <a:spcBef>
                <a:spcPts val="229"/>
              </a:spcBef>
            </a:pPr>
            <a:r>
              <a:rPr dirty="0" sz="3700">
                <a:latin typeface="Arial"/>
                <a:cs typeface="Arial"/>
              </a:rPr>
              <a:t>и</a:t>
            </a:r>
            <a:r>
              <a:rPr dirty="0" sz="3700" spc="-80">
                <a:latin typeface="Arial"/>
                <a:cs typeface="Arial"/>
              </a:rPr>
              <a:t> </a:t>
            </a:r>
            <a:r>
              <a:rPr dirty="0" sz="3700" spc="-10">
                <a:latin typeface="Arial"/>
                <a:cs typeface="Arial"/>
              </a:rPr>
              <a:t>направленную</a:t>
            </a:r>
            <a:r>
              <a:rPr dirty="0" sz="3700" spc="-95">
                <a:latin typeface="Arial"/>
                <a:cs typeface="Arial"/>
              </a:rPr>
              <a:t> </a:t>
            </a:r>
            <a:r>
              <a:rPr dirty="0" sz="3700">
                <a:latin typeface="Arial"/>
                <a:cs typeface="Arial"/>
              </a:rPr>
              <a:t>на</a:t>
            </a:r>
            <a:r>
              <a:rPr dirty="0" sz="3700" spc="-65">
                <a:latin typeface="Arial"/>
                <a:cs typeface="Arial"/>
              </a:rPr>
              <a:t> </a:t>
            </a:r>
            <a:r>
              <a:rPr dirty="0" sz="3700" spc="-10">
                <a:solidFill>
                  <a:srgbClr val="C00000"/>
                </a:solidFill>
                <a:latin typeface="Arial"/>
                <a:cs typeface="Arial"/>
              </a:rPr>
              <a:t>достижение </a:t>
            </a:r>
            <a:r>
              <a:rPr dirty="0" sz="3700">
                <a:solidFill>
                  <a:srgbClr val="C00000"/>
                </a:solidFill>
                <a:latin typeface="Arial"/>
                <a:cs typeface="Arial"/>
              </a:rPr>
              <a:t>планируемых</a:t>
            </a:r>
            <a:r>
              <a:rPr dirty="0" sz="3700" spc="-2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700">
                <a:solidFill>
                  <a:srgbClr val="C00000"/>
                </a:solidFill>
                <a:latin typeface="Arial"/>
                <a:cs typeface="Arial"/>
              </a:rPr>
              <a:t>результатов</a:t>
            </a:r>
            <a:r>
              <a:rPr dirty="0" sz="3700" spc="-2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700" spc="-10">
                <a:solidFill>
                  <a:srgbClr val="C00000"/>
                </a:solidFill>
                <a:latin typeface="Arial"/>
                <a:cs typeface="Arial"/>
              </a:rPr>
              <a:t>освоения </a:t>
            </a:r>
            <a:r>
              <a:rPr dirty="0" sz="3700">
                <a:solidFill>
                  <a:srgbClr val="C00000"/>
                </a:solidFill>
                <a:latin typeface="Arial"/>
                <a:cs typeface="Arial"/>
              </a:rPr>
              <a:t>основной</a:t>
            </a:r>
            <a:r>
              <a:rPr dirty="0" sz="3700" spc="-17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700" spc="-10">
                <a:solidFill>
                  <a:srgbClr val="C00000"/>
                </a:solidFill>
                <a:latin typeface="Arial"/>
                <a:cs typeface="Arial"/>
              </a:rPr>
              <a:t>образовательной</a:t>
            </a:r>
            <a:r>
              <a:rPr dirty="0" sz="3700" spc="-1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700" spc="-10">
                <a:solidFill>
                  <a:srgbClr val="C00000"/>
                </a:solidFill>
                <a:latin typeface="Arial"/>
                <a:cs typeface="Arial"/>
              </a:rPr>
              <a:t>программы </a:t>
            </a:r>
            <a:r>
              <a:rPr dirty="0" sz="3700">
                <a:solidFill>
                  <a:srgbClr val="C00000"/>
                </a:solidFill>
                <a:latin typeface="Arial"/>
                <a:cs typeface="Arial"/>
              </a:rPr>
              <a:t>основного</a:t>
            </a:r>
            <a:r>
              <a:rPr dirty="0" sz="3700" spc="-204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700">
                <a:solidFill>
                  <a:srgbClr val="C00000"/>
                </a:solidFill>
                <a:latin typeface="Arial"/>
                <a:cs typeface="Arial"/>
              </a:rPr>
              <a:t>общего</a:t>
            </a:r>
            <a:r>
              <a:rPr dirty="0" sz="3700" spc="-17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700">
                <a:solidFill>
                  <a:srgbClr val="C00000"/>
                </a:solidFill>
                <a:latin typeface="Arial"/>
                <a:cs typeface="Arial"/>
              </a:rPr>
              <a:t>образования</a:t>
            </a:r>
            <a:r>
              <a:rPr dirty="0" sz="3700" spc="-17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700" spc="-50">
                <a:latin typeface="Arial"/>
                <a:cs typeface="Arial"/>
              </a:rPr>
              <a:t>в </a:t>
            </a:r>
            <a:r>
              <a:rPr dirty="0" sz="3700">
                <a:latin typeface="Arial"/>
                <a:cs typeface="Arial"/>
              </a:rPr>
              <a:t>аспекте</a:t>
            </a:r>
            <a:r>
              <a:rPr dirty="0" sz="3700" spc="-105">
                <a:latin typeface="Arial"/>
                <a:cs typeface="Arial"/>
              </a:rPr>
              <a:t> </a:t>
            </a:r>
            <a:r>
              <a:rPr dirty="0" sz="3700">
                <a:solidFill>
                  <a:srgbClr val="3333CC"/>
                </a:solidFill>
                <a:latin typeface="Arial"/>
                <a:cs typeface="Arial"/>
              </a:rPr>
              <a:t>воспитания</a:t>
            </a:r>
            <a:r>
              <a:rPr dirty="0" sz="3700" spc="-145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z="3700">
                <a:solidFill>
                  <a:srgbClr val="3333CC"/>
                </a:solidFill>
                <a:latin typeface="Arial"/>
                <a:cs typeface="Arial"/>
              </a:rPr>
              <a:t>и</a:t>
            </a:r>
            <a:r>
              <a:rPr dirty="0" sz="3700" spc="-13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z="3700" spc="-10">
                <a:solidFill>
                  <a:srgbClr val="3333CC"/>
                </a:solidFill>
                <a:latin typeface="Arial"/>
                <a:cs typeface="Arial"/>
              </a:rPr>
              <a:t>социализации.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375" y="1409192"/>
            <a:ext cx="87382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Что</a:t>
            </a:r>
            <a:r>
              <a:rPr dirty="0" sz="3600" spc="-25"/>
              <a:t> </a:t>
            </a:r>
            <a:r>
              <a:rPr dirty="0" sz="3600"/>
              <a:t>такое</a:t>
            </a:r>
            <a:r>
              <a:rPr dirty="0" sz="3600" spc="-45"/>
              <a:t> </a:t>
            </a:r>
            <a:r>
              <a:rPr dirty="0" sz="3600"/>
              <a:t>внеурочная</a:t>
            </a:r>
            <a:r>
              <a:rPr dirty="0" sz="3600" spc="-60"/>
              <a:t> </a:t>
            </a:r>
            <a:r>
              <a:rPr dirty="0" sz="3600"/>
              <a:t>деятельность</a:t>
            </a:r>
            <a:r>
              <a:rPr dirty="0" sz="3600" spc="35"/>
              <a:t> </a:t>
            </a:r>
            <a:r>
              <a:rPr dirty="0" sz="3600" spc="-50"/>
              <a:t>?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347878" y="2090166"/>
            <a:ext cx="9213850" cy="49225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905"/>
              </a:lnSpc>
              <a:spcBef>
                <a:spcPts val="105"/>
              </a:spcBef>
              <a:tabLst>
                <a:tab pos="6715125" algn="l"/>
              </a:tabLst>
            </a:pPr>
            <a:r>
              <a:rPr dirty="0" sz="2800">
                <a:latin typeface="Arial"/>
                <a:cs typeface="Arial"/>
              </a:rPr>
              <a:t>Добиться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требуемых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образовательных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0">
                <a:latin typeface="Arial"/>
                <a:cs typeface="Arial"/>
              </a:rPr>
              <a:t>результатов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2450"/>
              </a:lnSpc>
            </a:pPr>
            <a:r>
              <a:rPr dirty="0" sz="2800">
                <a:latin typeface="Arial"/>
                <a:cs typeface="Arial"/>
              </a:rPr>
              <a:t>только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на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уроке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нельзя.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Поэтому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очень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важно,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чтобы</a:t>
            </a:r>
            <a:endParaRPr sz="2800">
              <a:latin typeface="Arial"/>
              <a:cs typeface="Arial"/>
            </a:endParaRPr>
          </a:p>
          <a:p>
            <a:pPr marL="12700" marR="838835">
              <a:lnSpc>
                <a:spcPct val="72900"/>
              </a:lnSpc>
              <a:spcBef>
                <a:spcPts val="455"/>
              </a:spcBef>
            </a:pPr>
            <a:r>
              <a:rPr dirty="0" sz="2800">
                <a:latin typeface="Arial"/>
                <a:cs typeface="Arial"/>
              </a:rPr>
              <a:t>ребенок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посещал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специальные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занятия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во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второй </a:t>
            </a:r>
            <a:r>
              <a:rPr dirty="0" sz="2800">
                <a:latin typeface="Arial"/>
                <a:cs typeface="Arial"/>
              </a:rPr>
              <a:t>половине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дня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(внеурочную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деятельность)</a:t>
            </a:r>
            <a:endParaRPr sz="2800">
              <a:latin typeface="Arial"/>
              <a:cs typeface="Arial"/>
            </a:endParaRPr>
          </a:p>
          <a:p>
            <a:pPr marL="1588770">
              <a:lnSpc>
                <a:spcPct val="100000"/>
              </a:lnSpc>
              <a:spcBef>
                <a:spcPts val="910"/>
              </a:spcBef>
            </a:pPr>
            <a:r>
              <a:rPr dirty="0" sz="2400" b="1">
                <a:latin typeface="Arial"/>
                <a:cs typeface="Arial"/>
              </a:rPr>
              <a:t>Во</a:t>
            </a:r>
            <a:r>
              <a:rPr dirty="0" sz="2400" spc="-9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внеурочную</a:t>
            </a:r>
            <a:r>
              <a:rPr dirty="0" sz="2400" spc="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деятельность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могут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входить:</a:t>
            </a:r>
            <a:endParaRPr sz="2400">
              <a:latin typeface="Arial"/>
              <a:cs typeface="Arial"/>
            </a:endParaRPr>
          </a:p>
          <a:p>
            <a:pPr marL="192405" marR="5080">
              <a:lnSpc>
                <a:spcPct val="73700"/>
              </a:lnSpc>
              <a:spcBef>
                <a:spcPts val="1440"/>
              </a:spcBef>
              <a:buSzPct val="96428"/>
              <a:buFont typeface="Wingdings"/>
              <a:buChar char=""/>
              <a:tabLst>
                <a:tab pos="473709" algn="l"/>
              </a:tabLst>
            </a:pPr>
            <a:r>
              <a:rPr dirty="0" sz="2800">
                <a:latin typeface="Arial"/>
                <a:cs typeface="Arial"/>
              </a:rPr>
              <a:t>выполнение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домашних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заданий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(начиная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со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второго полугодия),</a:t>
            </a:r>
            <a:endParaRPr sz="2800">
              <a:latin typeface="Arial"/>
              <a:cs typeface="Arial"/>
            </a:endParaRPr>
          </a:p>
          <a:p>
            <a:pPr marL="473075" indent="-281305">
              <a:lnSpc>
                <a:spcPts val="2905"/>
              </a:lnSpc>
              <a:spcBef>
                <a:spcPts val="195"/>
              </a:spcBef>
              <a:buSzPct val="96428"/>
              <a:buFont typeface="Wingdings"/>
              <a:buChar char=""/>
              <a:tabLst>
                <a:tab pos="473709" algn="l"/>
              </a:tabLst>
            </a:pPr>
            <a:r>
              <a:rPr dirty="0" sz="2800">
                <a:latin typeface="Arial"/>
                <a:cs typeface="Arial"/>
              </a:rPr>
              <a:t>индивидуальные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занятия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учителя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с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детьми,</a:t>
            </a:r>
            <a:endParaRPr sz="2800">
              <a:latin typeface="Arial"/>
              <a:cs typeface="Arial"/>
            </a:endParaRPr>
          </a:p>
          <a:p>
            <a:pPr marL="192405" marR="2008505">
              <a:lnSpc>
                <a:spcPct val="72900"/>
              </a:lnSpc>
              <a:spcBef>
                <a:spcPts val="455"/>
              </a:spcBef>
              <a:tabLst>
                <a:tab pos="6997065" algn="l"/>
              </a:tabLst>
            </a:pPr>
            <a:r>
              <a:rPr dirty="0" sz="2800">
                <a:latin typeface="Arial"/>
                <a:cs typeface="Arial"/>
              </a:rPr>
              <a:t>требующими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психолого-педагогической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50">
                <a:latin typeface="Arial"/>
                <a:cs typeface="Arial"/>
              </a:rPr>
              <a:t>и </a:t>
            </a:r>
            <a:r>
              <a:rPr dirty="0" sz="2800">
                <a:latin typeface="Arial"/>
                <a:cs typeface="Arial"/>
              </a:rPr>
              <a:t>коррекционной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поддержки,</a:t>
            </a:r>
            <a:endParaRPr sz="2800">
              <a:latin typeface="Arial"/>
              <a:cs typeface="Arial"/>
            </a:endParaRPr>
          </a:p>
          <a:p>
            <a:pPr marL="192405" marR="2268220">
              <a:lnSpc>
                <a:spcPct val="72800"/>
              </a:lnSpc>
              <a:spcBef>
                <a:spcPts val="1110"/>
              </a:spcBef>
              <a:buSzPct val="96428"/>
              <a:buFont typeface="Wingdings"/>
              <a:buChar char=""/>
              <a:tabLst>
                <a:tab pos="473709" algn="l"/>
              </a:tabLst>
            </a:pPr>
            <a:r>
              <a:rPr dirty="0" sz="2800">
                <a:latin typeface="Arial"/>
                <a:cs typeface="Arial"/>
              </a:rPr>
              <a:t>экскурсии,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кружки,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секции,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олимпиады, соревнования,</a:t>
            </a:r>
            <a:endParaRPr sz="2800">
              <a:latin typeface="Arial"/>
              <a:cs typeface="Arial"/>
            </a:endParaRPr>
          </a:p>
          <a:p>
            <a:pPr marL="433070" indent="-241300">
              <a:lnSpc>
                <a:spcPct val="100000"/>
              </a:lnSpc>
              <a:spcBef>
                <a:spcPts val="330"/>
              </a:spcBef>
              <a:buSzPct val="95833"/>
              <a:buFont typeface="Wingdings"/>
              <a:buChar char=""/>
              <a:tabLst>
                <a:tab pos="433705" algn="l"/>
              </a:tabLst>
            </a:pPr>
            <a:r>
              <a:rPr dirty="0" sz="2400" b="1">
                <a:latin typeface="Arial"/>
                <a:cs typeface="Arial"/>
              </a:rPr>
              <a:t>поисковые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исследования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и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выполнение</a:t>
            </a:r>
            <a:r>
              <a:rPr dirty="0" sz="2400" spc="1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проектов.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5523" y="6869379"/>
            <a:ext cx="2959735" cy="553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>
              <a:lnSpc>
                <a:spcPts val="2075"/>
              </a:lnSpc>
              <a:spcBef>
                <a:spcPts val="100"/>
              </a:spcBef>
            </a:pP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Толерантный</a:t>
            </a:r>
            <a:r>
              <a:rPr dirty="0" sz="1800" spc="-8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(уважающий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75"/>
              </a:lnSpc>
            </a:pP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других,</a:t>
            </a:r>
            <a:r>
              <a:rPr dirty="0" sz="18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dirty="0" sz="1800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похожих</a:t>
            </a:r>
            <a:r>
              <a:rPr dirty="0" sz="1800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dirty="0" sz="1800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0000"/>
                </a:solidFill>
                <a:latin typeface="Arial"/>
                <a:cs typeface="Arial"/>
              </a:rPr>
              <a:t>него)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6445884" y="4800854"/>
            <a:ext cx="864869" cy="566420"/>
          </a:xfrm>
          <a:custGeom>
            <a:avLst/>
            <a:gdLst/>
            <a:ahLst/>
            <a:cxnLst/>
            <a:rect l="l" t="t" r="r" b="b"/>
            <a:pathLst>
              <a:path w="864870" h="566420">
                <a:moveTo>
                  <a:pt x="864742" y="283210"/>
                </a:moveTo>
                <a:lnTo>
                  <a:pt x="0" y="566419"/>
                </a:lnTo>
                <a:lnTo>
                  <a:pt x="0" y="0"/>
                </a:lnTo>
                <a:lnTo>
                  <a:pt x="864742" y="283210"/>
                </a:lnTo>
                <a:close/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0" y="1341120"/>
            <a:ext cx="6696709" cy="5730240"/>
            <a:chOff x="0" y="1341120"/>
            <a:chExt cx="6696709" cy="57302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8471" y="3779553"/>
              <a:ext cx="1325998" cy="231926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025139" y="3110484"/>
              <a:ext cx="3658235" cy="3947160"/>
            </a:xfrm>
            <a:custGeom>
              <a:avLst/>
              <a:gdLst/>
              <a:ahLst/>
              <a:cxnLst/>
              <a:rect l="l" t="t" r="r" b="b"/>
              <a:pathLst>
                <a:path w="3658234" h="3947159">
                  <a:moveTo>
                    <a:pt x="3657727" y="577976"/>
                  </a:moveTo>
                  <a:lnTo>
                    <a:pt x="3263900" y="1341500"/>
                  </a:lnTo>
                  <a:lnTo>
                    <a:pt x="2829052" y="940942"/>
                  </a:lnTo>
                  <a:lnTo>
                    <a:pt x="3657727" y="577976"/>
                  </a:lnTo>
                  <a:close/>
                </a:path>
                <a:path w="3658234" h="3947159">
                  <a:moveTo>
                    <a:pt x="2142744" y="0"/>
                  </a:moveTo>
                  <a:lnTo>
                    <a:pt x="2450211" y="796416"/>
                  </a:lnTo>
                  <a:lnTo>
                    <a:pt x="1835277" y="796416"/>
                  </a:lnTo>
                  <a:lnTo>
                    <a:pt x="2142744" y="0"/>
                  </a:lnTo>
                  <a:close/>
                </a:path>
                <a:path w="3658234" h="3947159">
                  <a:moveTo>
                    <a:pt x="627507" y="577976"/>
                  </a:moveTo>
                  <a:lnTo>
                    <a:pt x="1456436" y="940942"/>
                  </a:lnTo>
                  <a:lnTo>
                    <a:pt x="1021588" y="1341500"/>
                  </a:lnTo>
                  <a:lnTo>
                    <a:pt x="627507" y="577976"/>
                  </a:lnTo>
                  <a:close/>
                </a:path>
                <a:path w="3658234" h="3947159">
                  <a:moveTo>
                    <a:pt x="0" y="1973579"/>
                  </a:moveTo>
                  <a:lnTo>
                    <a:pt x="864743" y="1690369"/>
                  </a:lnTo>
                  <a:lnTo>
                    <a:pt x="864743" y="2256789"/>
                  </a:lnTo>
                  <a:lnTo>
                    <a:pt x="0" y="1973579"/>
                  </a:lnTo>
                  <a:close/>
                </a:path>
                <a:path w="3658234" h="3947159">
                  <a:moveTo>
                    <a:pt x="627507" y="3368967"/>
                  </a:moveTo>
                  <a:lnTo>
                    <a:pt x="1021588" y="2605658"/>
                  </a:lnTo>
                  <a:lnTo>
                    <a:pt x="1456436" y="3006216"/>
                  </a:lnTo>
                  <a:lnTo>
                    <a:pt x="627507" y="3368967"/>
                  </a:lnTo>
                  <a:close/>
                </a:path>
                <a:path w="3658234" h="3947159">
                  <a:moveTo>
                    <a:pt x="2142744" y="3947159"/>
                  </a:moveTo>
                  <a:lnTo>
                    <a:pt x="1835277" y="3150742"/>
                  </a:lnTo>
                  <a:lnTo>
                    <a:pt x="2450211" y="3150742"/>
                  </a:lnTo>
                  <a:lnTo>
                    <a:pt x="2142744" y="3947159"/>
                  </a:lnTo>
                  <a:close/>
                </a:path>
                <a:path w="3658234" h="3947159">
                  <a:moveTo>
                    <a:pt x="3657727" y="3368967"/>
                  </a:moveTo>
                  <a:lnTo>
                    <a:pt x="2829052" y="3006216"/>
                  </a:lnTo>
                  <a:lnTo>
                    <a:pt x="3263900" y="2605658"/>
                  </a:lnTo>
                  <a:lnTo>
                    <a:pt x="3657727" y="3368967"/>
                  </a:lnTo>
                  <a:close/>
                </a:path>
                <a:path w="3658234" h="3947159">
                  <a:moveTo>
                    <a:pt x="1071372" y="1973579"/>
                  </a:moveTo>
                  <a:lnTo>
                    <a:pt x="1072538" y="1927129"/>
                  </a:lnTo>
                  <a:lnTo>
                    <a:pt x="1076002" y="1881232"/>
                  </a:lnTo>
                  <a:lnTo>
                    <a:pt x="1081712" y="1835934"/>
                  </a:lnTo>
                  <a:lnTo>
                    <a:pt x="1089618" y="1791283"/>
                  </a:lnTo>
                  <a:lnTo>
                    <a:pt x="1099668" y="1747328"/>
                  </a:lnTo>
                  <a:lnTo>
                    <a:pt x="1111809" y="1704114"/>
                  </a:lnTo>
                  <a:lnTo>
                    <a:pt x="1125992" y="1661690"/>
                  </a:lnTo>
                  <a:lnTo>
                    <a:pt x="1142163" y="1620103"/>
                  </a:lnTo>
                  <a:lnTo>
                    <a:pt x="1160273" y="1579400"/>
                  </a:lnTo>
                  <a:lnTo>
                    <a:pt x="1180269" y="1539628"/>
                  </a:lnTo>
                  <a:lnTo>
                    <a:pt x="1202099" y="1500836"/>
                  </a:lnTo>
                  <a:lnTo>
                    <a:pt x="1225714" y="1463070"/>
                  </a:lnTo>
                  <a:lnTo>
                    <a:pt x="1251060" y="1426379"/>
                  </a:lnTo>
                  <a:lnTo>
                    <a:pt x="1278087" y="1390808"/>
                  </a:lnTo>
                  <a:lnTo>
                    <a:pt x="1306743" y="1356406"/>
                  </a:lnTo>
                  <a:lnTo>
                    <a:pt x="1336977" y="1323220"/>
                  </a:lnTo>
                  <a:lnTo>
                    <a:pt x="1368736" y="1291298"/>
                  </a:lnTo>
                  <a:lnTo>
                    <a:pt x="1401971" y="1260687"/>
                  </a:lnTo>
                  <a:lnTo>
                    <a:pt x="1436629" y="1231434"/>
                  </a:lnTo>
                  <a:lnTo>
                    <a:pt x="1472659" y="1203586"/>
                  </a:lnTo>
                  <a:lnTo>
                    <a:pt x="1510009" y="1177192"/>
                  </a:lnTo>
                  <a:lnTo>
                    <a:pt x="1548628" y="1152298"/>
                  </a:lnTo>
                  <a:lnTo>
                    <a:pt x="1588465" y="1128952"/>
                  </a:lnTo>
                  <a:lnTo>
                    <a:pt x="1629468" y="1107202"/>
                  </a:lnTo>
                  <a:lnTo>
                    <a:pt x="1671585" y="1087094"/>
                  </a:lnTo>
                  <a:lnTo>
                    <a:pt x="1714766" y="1068676"/>
                  </a:lnTo>
                  <a:lnTo>
                    <a:pt x="1758958" y="1051995"/>
                  </a:lnTo>
                  <a:lnTo>
                    <a:pt x="1804111" y="1037100"/>
                  </a:lnTo>
                  <a:lnTo>
                    <a:pt x="1850172" y="1024037"/>
                  </a:lnTo>
                  <a:lnTo>
                    <a:pt x="1897091" y="1012853"/>
                  </a:lnTo>
                  <a:lnTo>
                    <a:pt x="1944815" y="1003597"/>
                  </a:lnTo>
                  <a:lnTo>
                    <a:pt x="1993294" y="996315"/>
                  </a:lnTo>
                  <a:lnTo>
                    <a:pt x="2042476" y="991054"/>
                  </a:lnTo>
                  <a:lnTo>
                    <a:pt x="2092310" y="987864"/>
                  </a:lnTo>
                  <a:lnTo>
                    <a:pt x="2142744" y="986789"/>
                  </a:lnTo>
                  <a:lnTo>
                    <a:pt x="2193177" y="987864"/>
                  </a:lnTo>
                  <a:lnTo>
                    <a:pt x="2243011" y="991054"/>
                  </a:lnTo>
                  <a:lnTo>
                    <a:pt x="2292193" y="996315"/>
                  </a:lnTo>
                  <a:lnTo>
                    <a:pt x="2340672" y="1003597"/>
                  </a:lnTo>
                  <a:lnTo>
                    <a:pt x="2388396" y="1012853"/>
                  </a:lnTo>
                  <a:lnTo>
                    <a:pt x="2435315" y="1024037"/>
                  </a:lnTo>
                  <a:lnTo>
                    <a:pt x="2481376" y="1037100"/>
                  </a:lnTo>
                  <a:lnTo>
                    <a:pt x="2526529" y="1051995"/>
                  </a:lnTo>
                  <a:lnTo>
                    <a:pt x="2570721" y="1068676"/>
                  </a:lnTo>
                  <a:lnTo>
                    <a:pt x="2613902" y="1087094"/>
                  </a:lnTo>
                  <a:lnTo>
                    <a:pt x="2656019" y="1107202"/>
                  </a:lnTo>
                  <a:lnTo>
                    <a:pt x="2697022" y="1128952"/>
                  </a:lnTo>
                  <a:lnTo>
                    <a:pt x="2736859" y="1152298"/>
                  </a:lnTo>
                  <a:lnTo>
                    <a:pt x="2775478" y="1177192"/>
                  </a:lnTo>
                  <a:lnTo>
                    <a:pt x="2812828" y="1203586"/>
                  </a:lnTo>
                  <a:lnTo>
                    <a:pt x="2848858" y="1231434"/>
                  </a:lnTo>
                  <a:lnTo>
                    <a:pt x="2883516" y="1260687"/>
                  </a:lnTo>
                  <a:lnTo>
                    <a:pt x="2916751" y="1291298"/>
                  </a:lnTo>
                  <a:lnTo>
                    <a:pt x="2948510" y="1323220"/>
                  </a:lnTo>
                  <a:lnTo>
                    <a:pt x="2978744" y="1356406"/>
                  </a:lnTo>
                  <a:lnTo>
                    <a:pt x="3007400" y="1390808"/>
                  </a:lnTo>
                  <a:lnTo>
                    <a:pt x="3034427" y="1426379"/>
                  </a:lnTo>
                  <a:lnTo>
                    <a:pt x="3059773" y="1463070"/>
                  </a:lnTo>
                  <a:lnTo>
                    <a:pt x="3083388" y="1500836"/>
                  </a:lnTo>
                  <a:lnTo>
                    <a:pt x="3105218" y="1539628"/>
                  </a:lnTo>
                  <a:lnTo>
                    <a:pt x="3125214" y="1579400"/>
                  </a:lnTo>
                  <a:lnTo>
                    <a:pt x="3143324" y="1620103"/>
                  </a:lnTo>
                  <a:lnTo>
                    <a:pt x="3159495" y="1661690"/>
                  </a:lnTo>
                  <a:lnTo>
                    <a:pt x="3173678" y="1704114"/>
                  </a:lnTo>
                  <a:lnTo>
                    <a:pt x="3185819" y="1747328"/>
                  </a:lnTo>
                  <a:lnTo>
                    <a:pt x="3195869" y="1791283"/>
                  </a:lnTo>
                  <a:lnTo>
                    <a:pt x="3203775" y="1835934"/>
                  </a:lnTo>
                  <a:lnTo>
                    <a:pt x="3209485" y="1881232"/>
                  </a:lnTo>
                  <a:lnTo>
                    <a:pt x="3212949" y="1927129"/>
                  </a:lnTo>
                  <a:lnTo>
                    <a:pt x="3214116" y="1973579"/>
                  </a:lnTo>
                  <a:lnTo>
                    <a:pt x="3212949" y="2020030"/>
                  </a:lnTo>
                  <a:lnTo>
                    <a:pt x="3209485" y="2065927"/>
                  </a:lnTo>
                  <a:lnTo>
                    <a:pt x="3203775" y="2111225"/>
                  </a:lnTo>
                  <a:lnTo>
                    <a:pt x="3195869" y="2155876"/>
                  </a:lnTo>
                  <a:lnTo>
                    <a:pt x="3185819" y="2199831"/>
                  </a:lnTo>
                  <a:lnTo>
                    <a:pt x="3173678" y="2243045"/>
                  </a:lnTo>
                  <a:lnTo>
                    <a:pt x="3159495" y="2285469"/>
                  </a:lnTo>
                  <a:lnTo>
                    <a:pt x="3143324" y="2327056"/>
                  </a:lnTo>
                  <a:lnTo>
                    <a:pt x="3125214" y="2367759"/>
                  </a:lnTo>
                  <a:lnTo>
                    <a:pt x="3105218" y="2407531"/>
                  </a:lnTo>
                  <a:lnTo>
                    <a:pt x="3083388" y="2446323"/>
                  </a:lnTo>
                  <a:lnTo>
                    <a:pt x="3059773" y="2484089"/>
                  </a:lnTo>
                  <a:lnTo>
                    <a:pt x="3034427" y="2520780"/>
                  </a:lnTo>
                  <a:lnTo>
                    <a:pt x="3007400" y="2556351"/>
                  </a:lnTo>
                  <a:lnTo>
                    <a:pt x="2978744" y="2590753"/>
                  </a:lnTo>
                  <a:lnTo>
                    <a:pt x="2948510" y="2623939"/>
                  </a:lnTo>
                  <a:lnTo>
                    <a:pt x="2916751" y="2655861"/>
                  </a:lnTo>
                  <a:lnTo>
                    <a:pt x="2883516" y="2686472"/>
                  </a:lnTo>
                  <a:lnTo>
                    <a:pt x="2848858" y="2715725"/>
                  </a:lnTo>
                  <a:lnTo>
                    <a:pt x="2812828" y="2743573"/>
                  </a:lnTo>
                  <a:lnTo>
                    <a:pt x="2775478" y="2769967"/>
                  </a:lnTo>
                  <a:lnTo>
                    <a:pt x="2736859" y="2794861"/>
                  </a:lnTo>
                  <a:lnTo>
                    <a:pt x="2697022" y="2818207"/>
                  </a:lnTo>
                  <a:lnTo>
                    <a:pt x="2656019" y="2839957"/>
                  </a:lnTo>
                  <a:lnTo>
                    <a:pt x="2613902" y="2860065"/>
                  </a:lnTo>
                  <a:lnTo>
                    <a:pt x="2570721" y="2878483"/>
                  </a:lnTo>
                  <a:lnTo>
                    <a:pt x="2526529" y="2895164"/>
                  </a:lnTo>
                  <a:lnTo>
                    <a:pt x="2481376" y="2910059"/>
                  </a:lnTo>
                  <a:lnTo>
                    <a:pt x="2435315" y="2923122"/>
                  </a:lnTo>
                  <a:lnTo>
                    <a:pt x="2388396" y="2934306"/>
                  </a:lnTo>
                  <a:lnTo>
                    <a:pt x="2340672" y="2943562"/>
                  </a:lnTo>
                  <a:lnTo>
                    <a:pt x="2292193" y="2950844"/>
                  </a:lnTo>
                  <a:lnTo>
                    <a:pt x="2243011" y="2956105"/>
                  </a:lnTo>
                  <a:lnTo>
                    <a:pt x="2193177" y="2959295"/>
                  </a:lnTo>
                  <a:lnTo>
                    <a:pt x="2142744" y="2960369"/>
                  </a:lnTo>
                  <a:lnTo>
                    <a:pt x="2092310" y="2959295"/>
                  </a:lnTo>
                  <a:lnTo>
                    <a:pt x="2042476" y="2956105"/>
                  </a:lnTo>
                  <a:lnTo>
                    <a:pt x="1993294" y="2950844"/>
                  </a:lnTo>
                  <a:lnTo>
                    <a:pt x="1944815" y="2943562"/>
                  </a:lnTo>
                  <a:lnTo>
                    <a:pt x="1897091" y="2934306"/>
                  </a:lnTo>
                  <a:lnTo>
                    <a:pt x="1850172" y="2923122"/>
                  </a:lnTo>
                  <a:lnTo>
                    <a:pt x="1804111" y="2910059"/>
                  </a:lnTo>
                  <a:lnTo>
                    <a:pt x="1758958" y="2895164"/>
                  </a:lnTo>
                  <a:lnTo>
                    <a:pt x="1714766" y="2878483"/>
                  </a:lnTo>
                  <a:lnTo>
                    <a:pt x="1671585" y="2860065"/>
                  </a:lnTo>
                  <a:lnTo>
                    <a:pt x="1629468" y="2839957"/>
                  </a:lnTo>
                  <a:lnTo>
                    <a:pt x="1588465" y="2818207"/>
                  </a:lnTo>
                  <a:lnTo>
                    <a:pt x="1548628" y="2794861"/>
                  </a:lnTo>
                  <a:lnTo>
                    <a:pt x="1510009" y="2769967"/>
                  </a:lnTo>
                  <a:lnTo>
                    <a:pt x="1472659" y="2743573"/>
                  </a:lnTo>
                  <a:lnTo>
                    <a:pt x="1436629" y="2715725"/>
                  </a:lnTo>
                  <a:lnTo>
                    <a:pt x="1401971" y="2686472"/>
                  </a:lnTo>
                  <a:lnTo>
                    <a:pt x="1368736" y="2655861"/>
                  </a:lnTo>
                  <a:lnTo>
                    <a:pt x="1336977" y="2623939"/>
                  </a:lnTo>
                  <a:lnTo>
                    <a:pt x="1306743" y="2590753"/>
                  </a:lnTo>
                  <a:lnTo>
                    <a:pt x="1278087" y="2556351"/>
                  </a:lnTo>
                  <a:lnTo>
                    <a:pt x="1251060" y="2520780"/>
                  </a:lnTo>
                  <a:lnTo>
                    <a:pt x="1225714" y="2484089"/>
                  </a:lnTo>
                  <a:lnTo>
                    <a:pt x="1202099" y="2446323"/>
                  </a:lnTo>
                  <a:lnTo>
                    <a:pt x="1180269" y="2407531"/>
                  </a:lnTo>
                  <a:lnTo>
                    <a:pt x="1160273" y="2367759"/>
                  </a:lnTo>
                  <a:lnTo>
                    <a:pt x="1142163" y="2327056"/>
                  </a:lnTo>
                  <a:lnTo>
                    <a:pt x="1125992" y="2285469"/>
                  </a:lnTo>
                  <a:lnTo>
                    <a:pt x="1111809" y="2243045"/>
                  </a:lnTo>
                  <a:lnTo>
                    <a:pt x="1099668" y="2199831"/>
                  </a:lnTo>
                  <a:lnTo>
                    <a:pt x="1089618" y="2155876"/>
                  </a:lnTo>
                  <a:lnTo>
                    <a:pt x="1081712" y="2111225"/>
                  </a:lnTo>
                  <a:lnTo>
                    <a:pt x="1076002" y="2065927"/>
                  </a:lnTo>
                  <a:lnTo>
                    <a:pt x="1072538" y="2020030"/>
                  </a:lnTo>
                  <a:lnTo>
                    <a:pt x="1071372" y="1973579"/>
                  </a:lnTo>
                  <a:close/>
                </a:path>
              </a:pathLst>
            </a:custGeom>
            <a:ln w="2743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100085"/>
              <a:ext cx="3099011" cy="188968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52930" y="1345692"/>
              <a:ext cx="1496695" cy="1009015"/>
            </a:xfrm>
            <a:custGeom>
              <a:avLst/>
              <a:gdLst/>
              <a:ahLst/>
              <a:cxnLst/>
              <a:rect l="l" t="t" r="r" b="b"/>
              <a:pathLst>
                <a:path w="1496695" h="1009014">
                  <a:moveTo>
                    <a:pt x="1128904" y="0"/>
                  </a:moveTo>
                  <a:lnTo>
                    <a:pt x="1075711" y="955"/>
                  </a:lnTo>
                  <a:lnTo>
                    <a:pt x="1023341" y="4226"/>
                  </a:lnTo>
                  <a:lnTo>
                    <a:pt x="972587" y="10424"/>
                  </a:lnTo>
                  <a:lnTo>
                    <a:pt x="924241" y="20157"/>
                  </a:lnTo>
                  <a:lnTo>
                    <a:pt x="879095" y="34036"/>
                  </a:lnTo>
                  <a:lnTo>
                    <a:pt x="810944" y="65404"/>
                  </a:lnTo>
                  <a:lnTo>
                    <a:pt x="776528" y="84685"/>
                  </a:lnTo>
                  <a:lnTo>
                    <a:pt x="749936" y="102108"/>
                  </a:lnTo>
                  <a:lnTo>
                    <a:pt x="722772" y="84685"/>
                  </a:lnTo>
                  <a:lnTo>
                    <a:pt x="688166" y="65405"/>
                  </a:lnTo>
                  <a:lnTo>
                    <a:pt x="652156" y="47458"/>
                  </a:lnTo>
                  <a:lnTo>
                    <a:pt x="572188" y="20157"/>
                  </a:lnTo>
                  <a:lnTo>
                    <a:pt x="522906" y="10424"/>
                  </a:lnTo>
                  <a:lnTo>
                    <a:pt x="472725" y="4226"/>
                  </a:lnTo>
                  <a:lnTo>
                    <a:pt x="421441" y="955"/>
                  </a:lnTo>
                  <a:lnTo>
                    <a:pt x="368847" y="0"/>
                  </a:lnTo>
                  <a:lnTo>
                    <a:pt x="317328" y="5791"/>
                  </a:lnTo>
                  <a:lnTo>
                    <a:pt x="267126" y="14691"/>
                  </a:lnTo>
                  <a:lnTo>
                    <a:pt x="218550" y="26791"/>
                  </a:lnTo>
                  <a:lnTo>
                    <a:pt x="171908" y="42184"/>
                  </a:lnTo>
                  <a:lnTo>
                    <a:pt x="127509" y="60960"/>
                  </a:lnTo>
                  <a:lnTo>
                    <a:pt x="87802" y="93037"/>
                  </a:lnTo>
                  <a:lnTo>
                    <a:pt x="54444" y="126984"/>
                  </a:lnTo>
                  <a:lnTo>
                    <a:pt x="27437" y="161954"/>
                  </a:lnTo>
                  <a:lnTo>
                    <a:pt x="6783" y="197103"/>
                  </a:lnTo>
                  <a:lnTo>
                    <a:pt x="0" y="238412"/>
                  </a:lnTo>
                  <a:lnTo>
                    <a:pt x="3343" y="278685"/>
                  </a:lnTo>
                  <a:lnTo>
                    <a:pt x="14232" y="317601"/>
                  </a:lnTo>
                  <a:lnTo>
                    <a:pt x="30087" y="354838"/>
                  </a:lnTo>
                  <a:lnTo>
                    <a:pt x="749936" y="1008888"/>
                  </a:lnTo>
                  <a:lnTo>
                    <a:pt x="1459358" y="354838"/>
                  </a:lnTo>
                  <a:lnTo>
                    <a:pt x="1480140" y="317601"/>
                  </a:lnTo>
                  <a:lnTo>
                    <a:pt x="1492172" y="278685"/>
                  </a:lnTo>
                  <a:lnTo>
                    <a:pt x="1496273" y="238412"/>
                  </a:lnTo>
                  <a:lnTo>
                    <a:pt x="1493267" y="197103"/>
                  </a:lnTo>
                  <a:lnTo>
                    <a:pt x="1470046" y="161954"/>
                  </a:lnTo>
                  <a:lnTo>
                    <a:pt x="1439705" y="126984"/>
                  </a:lnTo>
                  <a:lnTo>
                    <a:pt x="1403791" y="93037"/>
                  </a:lnTo>
                  <a:lnTo>
                    <a:pt x="1363854" y="60960"/>
                  </a:lnTo>
                  <a:lnTo>
                    <a:pt x="1318766" y="42184"/>
                  </a:lnTo>
                  <a:lnTo>
                    <a:pt x="1272410" y="26791"/>
                  </a:lnTo>
                  <a:lnTo>
                    <a:pt x="1225103" y="14691"/>
                  </a:lnTo>
                  <a:lnTo>
                    <a:pt x="1177162" y="5791"/>
                  </a:lnTo>
                  <a:lnTo>
                    <a:pt x="1128904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52930" y="1345692"/>
              <a:ext cx="1496695" cy="1009015"/>
            </a:xfrm>
            <a:custGeom>
              <a:avLst/>
              <a:gdLst/>
              <a:ahLst/>
              <a:cxnLst/>
              <a:rect l="l" t="t" r="r" b="b"/>
              <a:pathLst>
                <a:path w="1496695" h="1009014">
                  <a:moveTo>
                    <a:pt x="749936" y="102108"/>
                  </a:moveTo>
                  <a:lnTo>
                    <a:pt x="688166" y="65405"/>
                  </a:lnTo>
                  <a:lnTo>
                    <a:pt x="652156" y="47458"/>
                  </a:lnTo>
                  <a:lnTo>
                    <a:pt x="572188" y="20157"/>
                  </a:lnTo>
                  <a:lnTo>
                    <a:pt x="522906" y="10424"/>
                  </a:lnTo>
                  <a:lnTo>
                    <a:pt x="472725" y="4226"/>
                  </a:lnTo>
                  <a:lnTo>
                    <a:pt x="421441" y="955"/>
                  </a:lnTo>
                  <a:lnTo>
                    <a:pt x="368847" y="0"/>
                  </a:lnTo>
                  <a:lnTo>
                    <a:pt x="317328" y="5791"/>
                  </a:lnTo>
                  <a:lnTo>
                    <a:pt x="267126" y="14691"/>
                  </a:lnTo>
                  <a:lnTo>
                    <a:pt x="218550" y="26791"/>
                  </a:lnTo>
                  <a:lnTo>
                    <a:pt x="171908" y="42184"/>
                  </a:lnTo>
                  <a:lnTo>
                    <a:pt x="127509" y="60960"/>
                  </a:lnTo>
                  <a:lnTo>
                    <a:pt x="87802" y="93037"/>
                  </a:lnTo>
                  <a:lnTo>
                    <a:pt x="54444" y="126984"/>
                  </a:lnTo>
                  <a:lnTo>
                    <a:pt x="27437" y="161954"/>
                  </a:lnTo>
                  <a:lnTo>
                    <a:pt x="6783" y="197103"/>
                  </a:lnTo>
                  <a:lnTo>
                    <a:pt x="0" y="238412"/>
                  </a:lnTo>
                  <a:lnTo>
                    <a:pt x="3343" y="278685"/>
                  </a:lnTo>
                  <a:lnTo>
                    <a:pt x="14232" y="317601"/>
                  </a:lnTo>
                  <a:lnTo>
                    <a:pt x="30087" y="354838"/>
                  </a:lnTo>
                  <a:lnTo>
                    <a:pt x="749936" y="1008888"/>
                  </a:lnTo>
                  <a:lnTo>
                    <a:pt x="1459358" y="354838"/>
                  </a:lnTo>
                  <a:lnTo>
                    <a:pt x="1480140" y="317601"/>
                  </a:lnTo>
                  <a:lnTo>
                    <a:pt x="1492172" y="278685"/>
                  </a:lnTo>
                  <a:lnTo>
                    <a:pt x="1496273" y="238412"/>
                  </a:lnTo>
                  <a:lnTo>
                    <a:pt x="1493267" y="197103"/>
                  </a:lnTo>
                  <a:lnTo>
                    <a:pt x="1470046" y="161954"/>
                  </a:lnTo>
                  <a:lnTo>
                    <a:pt x="1439705" y="126984"/>
                  </a:lnTo>
                  <a:lnTo>
                    <a:pt x="1403791" y="93037"/>
                  </a:lnTo>
                  <a:lnTo>
                    <a:pt x="1363854" y="60960"/>
                  </a:lnTo>
                  <a:lnTo>
                    <a:pt x="1318766" y="42184"/>
                  </a:lnTo>
                  <a:lnTo>
                    <a:pt x="1272410" y="26791"/>
                  </a:lnTo>
                  <a:lnTo>
                    <a:pt x="1225103" y="14691"/>
                  </a:lnTo>
                  <a:lnTo>
                    <a:pt x="1177162" y="5791"/>
                  </a:lnTo>
                  <a:lnTo>
                    <a:pt x="1128904" y="0"/>
                  </a:lnTo>
                  <a:lnTo>
                    <a:pt x="1075711" y="955"/>
                  </a:lnTo>
                  <a:lnTo>
                    <a:pt x="1023341" y="4226"/>
                  </a:lnTo>
                  <a:lnTo>
                    <a:pt x="972587" y="10424"/>
                  </a:lnTo>
                  <a:lnTo>
                    <a:pt x="924241" y="20157"/>
                  </a:lnTo>
                  <a:lnTo>
                    <a:pt x="879095" y="34036"/>
                  </a:lnTo>
                  <a:lnTo>
                    <a:pt x="810944" y="65404"/>
                  </a:lnTo>
                  <a:lnTo>
                    <a:pt x="776528" y="84685"/>
                  </a:lnTo>
                  <a:lnTo>
                    <a:pt x="749936" y="10210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099210" y="1437589"/>
            <a:ext cx="10801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ценности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934459" y="2449144"/>
            <a:ext cx="2797175" cy="553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075"/>
              </a:lnSpc>
              <a:spcBef>
                <a:spcPts val="100"/>
              </a:spcBef>
            </a:pP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Добрый,</a:t>
            </a:r>
            <a:r>
              <a:rPr dirty="0" sz="18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dirty="0" sz="1800" spc="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причиняющий</a:t>
            </a:r>
            <a:endParaRPr sz="1800">
              <a:latin typeface="Arial"/>
              <a:cs typeface="Arial"/>
            </a:endParaRPr>
          </a:p>
          <a:p>
            <a:pPr algn="ctr" marL="5715">
              <a:lnSpc>
                <a:spcPts val="2075"/>
              </a:lnSpc>
            </a:pP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зла</a:t>
            </a:r>
            <a:r>
              <a:rPr dirty="0" sz="18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живому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390894" y="2870149"/>
            <a:ext cx="1572260" cy="553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5"/>
              </a:lnSpc>
              <a:spcBef>
                <a:spcPts val="100"/>
              </a:spcBef>
            </a:pP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Честный</a:t>
            </a:r>
            <a:r>
              <a:rPr dirty="0" sz="18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0000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75"/>
              </a:lnSpc>
            </a:pP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справедливый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894068" y="3710127"/>
            <a:ext cx="25507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Любящий</a:t>
            </a:r>
            <a:r>
              <a:rPr dirty="0" sz="1800" spc="-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dirty="0" sz="18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заботливый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483220" y="4971669"/>
            <a:ext cx="1804670" cy="55308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 marR="5080">
              <a:lnSpc>
                <a:spcPts val="1989"/>
              </a:lnSpc>
              <a:spcBef>
                <a:spcPts val="305"/>
              </a:spcBef>
            </a:pPr>
            <a:r>
              <a:rPr dirty="0" sz="1800" spc="-20">
                <a:solidFill>
                  <a:srgbClr val="FF0000"/>
                </a:solidFill>
                <a:latin typeface="Arial"/>
                <a:cs typeface="Arial"/>
              </a:rPr>
              <a:t>Трудолюбивый</a:t>
            </a:r>
            <a:r>
              <a:rPr dirty="0" sz="18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0000"/>
                </a:solidFill>
                <a:latin typeface="Arial"/>
                <a:cs typeface="Arial"/>
              </a:rPr>
              <a:t>и </a:t>
            </a: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настойчивый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94068" y="4215206"/>
            <a:ext cx="2802255" cy="553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5"/>
              </a:lnSpc>
              <a:spcBef>
                <a:spcPts val="100"/>
              </a:spcBef>
            </a:pP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Творящий</a:t>
            </a:r>
            <a:r>
              <a:rPr dirty="0" sz="1800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dirty="0" sz="18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оберегающий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75"/>
              </a:lnSpc>
            </a:pP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красоту</a:t>
            </a:r>
            <a:r>
              <a:rPr dirty="0" sz="18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0000"/>
                </a:solidFill>
                <a:latin typeface="Arial"/>
                <a:cs typeface="Arial"/>
              </a:rPr>
              <a:t>мира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894068" y="5945251"/>
            <a:ext cx="2821305" cy="55308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 marR="5080">
              <a:lnSpc>
                <a:spcPts val="1989"/>
              </a:lnSpc>
              <a:spcBef>
                <a:spcPts val="305"/>
              </a:spcBef>
            </a:pP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Стремящийся</a:t>
            </a:r>
            <a:r>
              <a:rPr dirty="0" sz="1800" spc="-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dirty="0" sz="18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знаниям</a:t>
            </a:r>
            <a:r>
              <a:rPr dirty="0" sz="1800" spc="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0000"/>
                </a:solidFill>
                <a:latin typeface="Arial"/>
                <a:cs typeface="Arial"/>
              </a:rPr>
              <a:t>и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критично</a:t>
            </a:r>
            <a:r>
              <a:rPr dirty="0" sz="18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мыслящий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279775" y="2954223"/>
            <a:ext cx="10826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Смелый</a:t>
            </a:r>
            <a:r>
              <a:rPr dirty="0" sz="1800" spc="-10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0000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081654" y="3207766"/>
            <a:ext cx="14814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решительный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411605" y="3963161"/>
            <a:ext cx="2113280" cy="553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2075"/>
              </a:lnSpc>
              <a:spcBef>
                <a:spcPts val="100"/>
              </a:spcBef>
            </a:pP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Свободолюбивый</a:t>
            </a:r>
            <a:r>
              <a:rPr dirty="0" sz="18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0000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ts val="2075"/>
              </a:lnSpc>
            </a:pP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ответственный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80084" y="4768342"/>
            <a:ext cx="2158365" cy="55308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210820" marR="5080" indent="-198755">
              <a:lnSpc>
                <a:spcPts val="1989"/>
              </a:lnSpc>
              <a:spcBef>
                <a:spcPts val="305"/>
              </a:spcBef>
            </a:pP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Самостоятельный</a:t>
            </a:r>
            <a:r>
              <a:rPr dirty="0" sz="1800" spc="-9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0000"/>
                </a:solidFill>
                <a:latin typeface="Arial"/>
                <a:cs typeface="Arial"/>
              </a:rPr>
              <a:t>и </a:t>
            </a: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законопослушный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16839" y="5624322"/>
            <a:ext cx="3490595" cy="106553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r" marL="12700" marR="5080" indent="948055">
              <a:lnSpc>
                <a:spcPct val="92800"/>
              </a:lnSpc>
              <a:spcBef>
                <a:spcPts val="254"/>
              </a:spcBef>
            </a:pP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Патриотичный</a:t>
            </a:r>
            <a:r>
              <a:rPr dirty="0" sz="1800" spc="-1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0000"/>
                </a:solidFill>
                <a:latin typeface="Arial"/>
                <a:cs typeface="Arial"/>
              </a:rPr>
              <a:t>(готовый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поступиться</a:t>
            </a:r>
            <a:r>
              <a:rPr dirty="0" sz="1800" spc="-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своими</a:t>
            </a:r>
            <a:r>
              <a:rPr dirty="0" sz="1800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интересами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ради</a:t>
            </a:r>
            <a:r>
              <a:rPr dirty="0" sz="18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«своих» –</a:t>
            </a:r>
            <a:r>
              <a:rPr dirty="0" sz="1800" spc="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класса,</a:t>
            </a:r>
            <a:r>
              <a:rPr dirty="0" sz="1800" spc="-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школы,</a:t>
            </a:r>
            <a:endParaRPr sz="1800">
              <a:latin typeface="Arial"/>
              <a:cs typeface="Arial"/>
            </a:endParaRPr>
          </a:p>
          <a:p>
            <a:pPr algn="r" marR="6350">
              <a:lnSpc>
                <a:spcPts val="2014"/>
              </a:lnSpc>
            </a:pP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города/села,</a:t>
            </a:r>
            <a:r>
              <a:rPr dirty="0" sz="1800" spc="-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России)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367784" y="4620768"/>
            <a:ext cx="1679575" cy="6705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540" rIns="0" bIns="0" rtlCol="0" vert="horz">
            <a:spAutoFit/>
          </a:bodyPr>
          <a:lstStyle/>
          <a:p>
            <a:pPr marL="209550">
              <a:lnSpc>
                <a:spcPct val="100000"/>
              </a:lnSpc>
              <a:spcBef>
                <a:spcPts val="20"/>
              </a:spcBef>
            </a:pPr>
            <a:r>
              <a:rPr dirty="0" sz="3500" spc="-10">
                <a:solidFill>
                  <a:srgbClr val="FF0000"/>
                </a:solidFill>
                <a:latin typeface="Arial"/>
                <a:cs typeface="Arial"/>
              </a:rPr>
              <a:t>идеал</a:t>
            </a:r>
            <a:endParaRPr sz="35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405632" y="1482090"/>
            <a:ext cx="5713095" cy="5124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b="0" i="1">
                <a:solidFill>
                  <a:srgbClr val="0000FF"/>
                </a:solidFill>
                <a:latin typeface="Arial"/>
                <a:cs typeface="Arial"/>
              </a:rPr>
              <a:t>Цель:</a:t>
            </a:r>
            <a:r>
              <a:rPr dirty="0" spc="-95" b="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="0" i="1">
                <a:solidFill>
                  <a:srgbClr val="0000FF"/>
                </a:solidFill>
                <a:latin typeface="Arial"/>
                <a:cs typeface="Arial"/>
              </a:rPr>
              <a:t>кого</a:t>
            </a:r>
            <a:r>
              <a:rPr dirty="0" spc="-90" b="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="0" i="1">
                <a:solidFill>
                  <a:srgbClr val="0000FF"/>
                </a:solidFill>
                <a:latin typeface="Arial"/>
                <a:cs typeface="Arial"/>
              </a:rPr>
              <a:t>мы</a:t>
            </a:r>
            <a:r>
              <a:rPr dirty="0" spc="-90" b="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pc="-10" b="0" i="1">
                <a:solidFill>
                  <a:srgbClr val="0000FF"/>
                </a:solidFill>
                <a:latin typeface="Arial"/>
                <a:cs typeface="Arial"/>
              </a:rPr>
              <a:t>воспитываем?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3839" y="1055065"/>
            <a:ext cx="8780780" cy="5158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785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Результаты</a:t>
            </a:r>
            <a:r>
              <a:rPr dirty="0" sz="2400" spc="-8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независимых</a:t>
            </a:r>
            <a:r>
              <a:rPr dirty="0" sz="2400" spc="-9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международных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замеров</a:t>
            </a:r>
            <a:endParaRPr sz="2400">
              <a:latin typeface="Arial"/>
              <a:cs typeface="Arial"/>
            </a:endParaRPr>
          </a:p>
          <a:p>
            <a:pPr algn="ctr" marL="12700">
              <a:lnSpc>
                <a:spcPts val="2675"/>
              </a:lnSpc>
            </a:pPr>
            <a:r>
              <a:rPr dirty="0" sz="2400" b="1">
                <a:latin typeface="Arial"/>
                <a:cs typeface="Arial"/>
              </a:rPr>
              <a:t>уровня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знаний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учащихся</a:t>
            </a:r>
            <a:r>
              <a:rPr dirty="0" sz="2400" spc="1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РФ.</a:t>
            </a:r>
            <a:endParaRPr sz="2400">
              <a:latin typeface="Arial"/>
              <a:cs typeface="Arial"/>
            </a:endParaRPr>
          </a:p>
          <a:p>
            <a:pPr algn="ctr" marL="10795">
              <a:lnSpc>
                <a:spcPts val="2770"/>
              </a:lnSpc>
            </a:pPr>
            <a:r>
              <a:rPr dirty="0" sz="2400" i="1">
                <a:latin typeface="Arial"/>
                <a:cs typeface="Arial"/>
              </a:rPr>
              <a:t>(в</a:t>
            </a:r>
            <a:r>
              <a:rPr dirty="0" sz="2400" spc="-2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обследовании</a:t>
            </a:r>
            <a:r>
              <a:rPr dirty="0" sz="2400" spc="-3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участвовало</a:t>
            </a:r>
            <a:r>
              <a:rPr dirty="0" sz="2400" spc="1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30</a:t>
            </a:r>
            <a:r>
              <a:rPr dirty="0" sz="2400" spc="-30" i="1">
                <a:latin typeface="Arial"/>
                <a:cs typeface="Arial"/>
              </a:rPr>
              <a:t> </a:t>
            </a:r>
            <a:r>
              <a:rPr dirty="0" sz="2400" spc="-10" i="1">
                <a:latin typeface="Arial"/>
                <a:cs typeface="Arial"/>
              </a:rPr>
              <a:t>стран):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Arial"/>
              <a:cs typeface="Arial"/>
            </a:endParaRPr>
          </a:p>
          <a:p>
            <a:pPr algn="ctr" marL="635">
              <a:lnSpc>
                <a:spcPts val="2775"/>
              </a:lnSpc>
            </a:pPr>
            <a:r>
              <a:rPr dirty="0" sz="2400" b="1">
                <a:latin typeface="Arial"/>
                <a:cs typeface="Arial"/>
              </a:rPr>
              <a:t>Требования:</a:t>
            </a:r>
            <a:r>
              <a:rPr dirty="0" sz="2400" spc="-9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применение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имеющихся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теоретических</a:t>
            </a:r>
            <a:endParaRPr sz="2400">
              <a:latin typeface="Arial"/>
              <a:cs typeface="Arial"/>
            </a:endParaRPr>
          </a:p>
          <a:p>
            <a:pPr algn="ctr" marL="3810">
              <a:lnSpc>
                <a:spcPts val="2775"/>
              </a:lnSpc>
            </a:pPr>
            <a:r>
              <a:rPr dirty="0" sz="2400" b="1">
                <a:latin typeface="Arial"/>
                <a:cs typeface="Arial"/>
              </a:rPr>
              <a:t>знаний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на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практике.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50">
              <a:latin typeface="Arial"/>
              <a:cs typeface="Arial"/>
            </a:endParaRPr>
          </a:p>
          <a:p>
            <a:pPr marL="1954530" indent="-339090">
              <a:lnSpc>
                <a:spcPts val="2785"/>
              </a:lnSpc>
              <a:buAutoNum type="arabicPeriod"/>
              <a:tabLst>
                <a:tab pos="1955164" algn="l"/>
              </a:tabLst>
            </a:pPr>
            <a:r>
              <a:rPr dirty="0" sz="2400">
                <a:solidFill>
                  <a:srgbClr val="3333CC"/>
                </a:solidFill>
                <a:latin typeface="Arial"/>
                <a:cs typeface="Arial"/>
              </a:rPr>
              <a:t>В</a:t>
            </a:r>
            <a:r>
              <a:rPr dirty="0" sz="2400" spc="-45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CC"/>
                </a:solidFill>
                <a:latin typeface="Arial"/>
                <a:cs typeface="Arial"/>
              </a:rPr>
              <a:t>области</a:t>
            </a:r>
            <a:r>
              <a:rPr dirty="0" sz="2400" spc="-4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CC"/>
                </a:solidFill>
                <a:latin typeface="Arial"/>
                <a:cs typeface="Arial"/>
              </a:rPr>
              <a:t>филологии</a:t>
            </a:r>
            <a:r>
              <a:rPr dirty="0" sz="2400" spc="-2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CC"/>
                </a:solidFill>
                <a:latin typeface="Arial"/>
                <a:cs typeface="Arial"/>
              </a:rPr>
              <a:t>и</a:t>
            </a:r>
            <a:r>
              <a:rPr dirty="0" sz="2400" spc="-3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333CC"/>
                </a:solidFill>
                <a:latin typeface="Arial"/>
                <a:cs typeface="Arial"/>
              </a:rPr>
              <a:t>словесности</a:t>
            </a:r>
            <a:endParaRPr sz="2400">
              <a:latin typeface="Arial"/>
              <a:cs typeface="Arial"/>
            </a:endParaRPr>
          </a:p>
          <a:p>
            <a:pPr marL="3564254">
              <a:lnSpc>
                <a:spcPts val="2785"/>
              </a:lnSpc>
            </a:pPr>
            <a:r>
              <a:rPr dirty="0" sz="2400" b="1">
                <a:solidFill>
                  <a:srgbClr val="3333CC"/>
                </a:solidFill>
                <a:latin typeface="Arial"/>
                <a:cs typeface="Arial"/>
              </a:rPr>
              <a:t>–</a:t>
            </a:r>
            <a:r>
              <a:rPr dirty="0" sz="2400" spc="-25" b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33CC"/>
                </a:solidFill>
                <a:latin typeface="Arial"/>
                <a:cs typeface="Arial"/>
              </a:rPr>
              <a:t>26</a:t>
            </a:r>
            <a:r>
              <a:rPr dirty="0" sz="2400" spc="-20" b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333CC"/>
                </a:solidFill>
                <a:latin typeface="Arial"/>
                <a:cs typeface="Arial"/>
              </a:rPr>
              <a:t>место.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Arial"/>
              <a:cs typeface="Arial"/>
            </a:endParaRPr>
          </a:p>
          <a:p>
            <a:pPr marL="125095" indent="20955">
              <a:lnSpc>
                <a:spcPct val="100000"/>
              </a:lnSpc>
              <a:buAutoNum type="arabicPeriod" startAt="2"/>
              <a:tabLst>
                <a:tab pos="485775" algn="l"/>
              </a:tabLst>
            </a:pPr>
            <a:r>
              <a:rPr dirty="0" sz="2400">
                <a:solidFill>
                  <a:srgbClr val="3333CC"/>
                </a:solidFill>
                <a:latin typeface="Arial"/>
                <a:cs typeface="Arial"/>
              </a:rPr>
              <a:t>В</a:t>
            </a:r>
            <a:r>
              <a:rPr dirty="0" sz="2400" spc="-2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CC"/>
                </a:solidFill>
                <a:latin typeface="Arial"/>
                <a:cs typeface="Arial"/>
              </a:rPr>
              <a:t>области</a:t>
            </a:r>
            <a:r>
              <a:rPr dirty="0" sz="2400" spc="-15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CC"/>
                </a:solidFill>
                <a:latin typeface="Arial"/>
                <a:cs typeface="Arial"/>
              </a:rPr>
              <a:t>естественно-математических</a:t>
            </a:r>
            <a:r>
              <a:rPr dirty="0" sz="2400" spc="-65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CC"/>
                </a:solidFill>
                <a:latin typeface="Arial"/>
                <a:cs typeface="Arial"/>
              </a:rPr>
              <a:t>наук</a:t>
            </a:r>
            <a:r>
              <a:rPr dirty="0" sz="2400" spc="25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CC"/>
                </a:solidFill>
                <a:latin typeface="Arial"/>
                <a:cs typeface="Arial"/>
              </a:rPr>
              <a:t>–</a:t>
            </a:r>
            <a:r>
              <a:rPr dirty="0" sz="2400" spc="5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33CC"/>
                </a:solidFill>
                <a:latin typeface="Arial"/>
                <a:cs typeface="Arial"/>
              </a:rPr>
              <a:t>22</a:t>
            </a:r>
            <a:r>
              <a:rPr dirty="0" sz="2400" spc="-10" b="1">
                <a:solidFill>
                  <a:srgbClr val="3333CC"/>
                </a:solidFill>
                <a:latin typeface="Arial"/>
                <a:cs typeface="Arial"/>
              </a:rPr>
              <a:t> место.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Arial"/>
              <a:cs typeface="Arial"/>
            </a:endParaRPr>
          </a:p>
          <a:p>
            <a:pPr algn="ctr" marL="12700" marR="5080" indent="14604">
              <a:lnSpc>
                <a:spcPts val="2690"/>
              </a:lnSpc>
            </a:pPr>
            <a:r>
              <a:rPr dirty="0" sz="2400" b="1">
                <a:latin typeface="Arial"/>
                <a:cs typeface="Arial"/>
              </a:rPr>
              <a:t>Проблема: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хорошо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знаем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теоретические</a:t>
            </a:r>
            <a:r>
              <a:rPr dirty="0" sz="2400" spc="2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составляющие </a:t>
            </a:r>
            <a:r>
              <a:rPr dirty="0" sz="2400" b="1">
                <a:latin typeface="Arial"/>
                <a:cs typeface="Arial"/>
              </a:rPr>
              <a:t>учебных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предметов,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но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не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умеем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применять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свои</a:t>
            </a:r>
            <a:r>
              <a:rPr dirty="0" sz="2400" spc="-7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знания </a:t>
            </a:r>
            <a:r>
              <a:rPr dirty="0" sz="2400" b="1">
                <a:latin typeface="Arial"/>
                <a:cs typeface="Arial"/>
              </a:rPr>
              <a:t>на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практике.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8836" y="204038"/>
            <a:ext cx="49784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4400" spc="-5" b="0">
                <a:solidFill>
                  <a:srgbClr val="3333CC"/>
                </a:solidFill>
                <a:latin typeface="Wingdings"/>
                <a:cs typeface="Wingdings"/>
              </a:rPr>
              <a:t></a:t>
            </a:r>
            <a:endParaRPr sz="4400">
              <a:latin typeface="Wingdings"/>
              <a:cs typeface="Wingding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60883" y="874852"/>
            <a:ext cx="9611360" cy="5823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4400" b="1" i="1">
                <a:solidFill>
                  <a:srgbClr val="3333CC"/>
                </a:solidFill>
                <a:latin typeface="Arial"/>
                <a:cs typeface="Arial"/>
              </a:rPr>
              <a:t>Выпускник</a:t>
            </a:r>
            <a:r>
              <a:rPr dirty="0" sz="4400" spc="-210" b="1" i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z="4400" b="1" i="1">
                <a:solidFill>
                  <a:srgbClr val="3333CC"/>
                </a:solidFill>
                <a:latin typeface="Arial"/>
                <a:cs typeface="Arial"/>
              </a:rPr>
              <a:t>начальной</a:t>
            </a:r>
            <a:r>
              <a:rPr dirty="0" sz="4400" spc="-240" b="1" i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z="4400" spc="-10" b="1" i="1">
                <a:solidFill>
                  <a:srgbClr val="3333CC"/>
                </a:solidFill>
                <a:latin typeface="Arial"/>
                <a:cs typeface="Arial"/>
              </a:rPr>
              <a:t>школы</a:t>
            </a:r>
            <a:endParaRPr sz="4400">
              <a:latin typeface="Arial"/>
              <a:cs typeface="Arial"/>
            </a:endParaRPr>
          </a:p>
          <a:p>
            <a:pPr algn="ctr" marL="899160" marR="889000">
              <a:lnSpc>
                <a:spcPct val="100000"/>
              </a:lnSpc>
              <a:spcBef>
                <a:spcPts val="40"/>
              </a:spcBef>
            </a:pPr>
            <a:r>
              <a:rPr dirty="0" sz="2800" i="1">
                <a:latin typeface="Arial"/>
                <a:cs typeface="Arial"/>
              </a:rPr>
              <a:t>Любознательный,</a:t>
            </a:r>
            <a:r>
              <a:rPr dirty="0" sz="2800" spc="-105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интересующийся,</a:t>
            </a:r>
            <a:r>
              <a:rPr dirty="0" sz="2800" spc="-120" i="1">
                <a:latin typeface="Arial"/>
                <a:cs typeface="Arial"/>
              </a:rPr>
              <a:t> </a:t>
            </a:r>
            <a:r>
              <a:rPr dirty="0" sz="2800" spc="-10" i="1">
                <a:latin typeface="Arial"/>
                <a:cs typeface="Arial"/>
              </a:rPr>
              <a:t>активно</a:t>
            </a:r>
            <a:r>
              <a:rPr dirty="0" sz="2800" spc="-10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познающий</a:t>
            </a:r>
            <a:r>
              <a:rPr dirty="0" sz="2800" spc="-55" i="1">
                <a:latin typeface="Arial"/>
                <a:cs typeface="Arial"/>
              </a:rPr>
              <a:t> </a:t>
            </a:r>
            <a:r>
              <a:rPr dirty="0" sz="2800" spc="-25" i="1">
                <a:latin typeface="Arial"/>
                <a:cs typeface="Arial"/>
              </a:rPr>
              <a:t>мир</a:t>
            </a:r>
            <a:endParaRPr sz="28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5"/>
              </a:spcBef>
            </a:pP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Владеющий</a:t>
            </a:r>
            <a:r>
              <a:rPr dirty="0" sz="2800" spc="-7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основами</a:t>
            </a:r>
            <a:r>
              <a:rPr dirty="0" sz="2800" spc="-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умения</a:t>
            </a:r>
            <a:r>
              <a:rPr dirty="0" sz="28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Arial"/>
                <a:cs typeface="Arial"/>
              </a:rPr>
              <a:t>учиться;</a:t>
            </a:r>
            <a:endParaRPr sz="2800">
              <a:latin typeface="Arial"/>
              <a:cs typeface="Arial"/>
            </a:endParaRPr>
          </a:p>
          <a:p>
            <a:pPr algn="ctr" marL="816610" marR="800735" indent="-8890">
              <a:lnSpc>
                <a:spcPct val="100000"/>
              </a:lnSpc>
            </a:pPr>
            <a:r>
              <a:rPr dirty="0" sz="2800" i="1">
                <a:latin typeface="Arial"/>
                <a:cs typeface="Arial"/>
              </a:rPr>
              <a:t>Любящий</a:t>
            </a:r>
            <a:r>
              <a:rPr dirty="0" sz="2800" spc="-45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родной</a:t>
            </a:r>
            <a:r>
              <a:rPr dirty="0" sz="2800" spc="-35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край</a:t>
            </a:r>
            <a:r>
              <a:rPr dirty="0" sz="2800" spc="-10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и</a:t>
            </a:r>
            <a:r>
              <a:rPr dirty="0" sz="2800" spc="-25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свою</a:t>
            </a:r>
            <a:r>
              <a:rPr dirty="0" sz="2800" spc="-25" i="1">
                <a:latin typeface="Arial"/>
                <a:cs typeface="Arial"/>
              </a:rPr>
              <a:t> </a:t>
            </a:r>
            <a:r>
              <a:rPr dirty="0" sz="2800" spc="-10" i="1">
                <a:latin typeface="Arial"/>
                <a:cs typeface="Arial"/>
              </a:rPr>
              <a:t>страну</a:t>
            </a:r>
            <a:r>
              <a:rPr dirty="0" sz="2800" spc="-10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Уважающий</a:t>
            </a:r>
            <a:r>
              <a:rPr dirty="0" sz="2800" spc="-65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и</a:t>
            </a:r>
            <a:r>
              <a:rPr dirty="0" sz="2800" spc="-5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принимающий</a:t>
            </a:r>
            <a:r>
              <a:rPr dirty="0" sz="2800" spc="-20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ценности</a:t>
            </a:r>
            <a:r>
              <a:rPr dirty="0" sz="2800" spc="-25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семьи</a:t>
            </a:r>
            <a:r>
              <a:rPr dirty="0" sz="2800" spc="-25" i="1">
                <a:latin typeface="Arial"/>
                <a:cs typeface="Arial"/>
              </a:rPr>
              <a:t> </a:t>
            </a:r>
            <a:r>
              <a:rPr dirty="0" sz="2800" spc="-50" i="1">
                <a:latin typeface="Arial"/>
                <a:cs typeface="Arial"/>
              </a:rPr>
              <a:t>и </a:t>
            </a:r>
            <a:r>
              <a:rPr dirty="0" sz="2800" spc="-10" i="1">
                <a:latin typeface="Arial"/>
                <a:cs typeface="Arial"/>
              </a:rPr>
              <a:t>общества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800" i="1">
                <a:latin typeface="Arial"/>
                <a:cs typeface="Arial"/>
              </a:rPr>
              <a:t>Готовый</a:t>
            </a:r>
            <a:r>
              <a:rPr dirty="0" sz="2800" spc="-50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самостоятельно</a:t>
            </a:r>
            <a:r>
              <a:rPr dirty="0" sz="2800" spc="-30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действовать</a:t>
            </a:r>
            <a:r>
              <a:rPr dirty="0" sz="2800" spc="-55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и</a:t>
            </a:r>
            <a:r>
              <a:rPr dirty="0" sz="2800" spc="-20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отвечать</a:t>
            </a:r>
            <a:r>
              <a:rPr dirty="0" sz="2800" spc="-25" i="1">
                <a:latin typeface="Arial"/>
                <a:cs typeface="Arial"/>
              </a:rPr>
              <a:t> за</a:t>
            </a:r>
            <a:r>
              <a:rPr dirty="0" sz="2800" spc="-25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свои</a:t>
            </a:r>
            <a:r>
              <a:rPr dirty="0" sz="2800" spc="-40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поступки</a:t>
            </a:r>
            <a:r>
              <a:rPr dirty="0" sz="2800" spc="-30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перед</a:t>
            </a:r>
            <a:r>
              <a:rPr dirty="0" sz="2800" spc="-35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семьей</a:t>
            </a:r>
            <a:r>
              <a:rPr dirty="0" sz="2800" spc="-35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и</a:t>
            </a:r>
            <a:r>
              <a:rPr dirty="0" sz="2800" spc="-30" i="1">
                <a:latin typeface="Arial"/>
                <a:cs typeface="Arial"/>
              </a:rPr>
              <a:t> </a:t>
            </a:r>
            <a:r>
              <a:rPr dirty="0" sz="2800" spc="-10" i="1">
                <a:latin typeface="Arial"/>
                <a:cs typeface="Arial"/>
              </a:rPr>
              <a:t>обществом </a:t>
            </a:r>
            <a:r>
              <a:rPr dirty="0" sz="2800" i="1">
                <a:latin typeface="Arial"/>
                <a:cs typeface="Arial"/>
              </a:rPr>
              <a:t>Доброжелательный,</a:t>
            </a:r>
            <a:r>
              <a:rPr dirty="0" sz="2800" spc="-35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умеющий</a:t>
            </a:r>
            <a:r>
              <a:rPr dirty="0" sz="2800" spc="-65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слушать</a:t>
            </a:r>
            <a:r>
              <a:rPr dirty="0" sz="2800" spc="-85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и</a:t>
            </a:r>
            <a:r>
              <a:rPr dirty="0" sz="2800" spc="-40" i="1">
                <a:latin typeface="Arial"/>
                <a:cs typeface="Arial"/>
              </a:rPr>
              <a:t> </a:t>
            </a:r>
            <a:r>
              <a:rPr dirty="0" sz="2800" spc="-10" i="1">
                <a:latin typeface="Arial"/>
                <a:cs typeface="Arial"/>
              </a:rPr>
              <a:t>слышать </a:t>
            </a:r>
            <a:r>
              <a:rPr dirty="0" sz="2800" i="1">
                <a:latin typeface="Arial"/>
                <a:cs typeface="Arial"/>
              </a:rPr>
              <a:t>партнера,</a:t>
            </a:r>
            <a:r>
              <a:rPr dirty="0" sz="2800" spc="-5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умеющий</a:t>
            </a:r>
            <a:r>
              <a:rPr dirty="0" sz="2800" spc="-45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высказывать</a:t>
            </a:r>
            <a:r>
              <a:rPr dirty="0" sz="2800" spc="-20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свое</a:t>
            </a:r>
            <a:r>
              <a:rPr dirty="0" sz="2800" spc="-50" i="1">
                <a:latin typeface="Arial"/>
                <a:cs typeface="Arial"/>
              </a:rPr>
              <a:t> </a:t>
            </a:r>
            <a:r>
              <a:rPr dirty="0" sz="2800" spc="-10" i="1">
                <a:latin typeface="Arial"/>
                <a:cs typeface="Arial"/>
              </a:rPr>
              <a:t>мнение</a:t>
            </a:r>
            <a:endParaRPr sz="2800">
              <a:latin typeface="Arial"/>
              <a:cs typeface="Arial"/>
            </a:endParaRPr>
          </a:p>
          <a:p>
            <a:pPr algn="ctr" marL="14604" marR="4445">
              <a:lnSpc>
                <a:spcPct val="100000"/>
              </a:lnSpc>
              <a:spcBef>
                <a:spcPts val="5"/>
              </a:spcBef>
              <a:tabLst>
                <a:tab pos="6242685" algn="l"/>
              </a:tabLst>
            </a:pPr>
            <a:r>
              <a:rPr dirty="0" sz="2800" i="1">
                <a:latin typeface="Arial"/>
                <a:cs typeface="Arial"/>
              </a:rPr>
              <a:t>Выполняющий</a:t>
            </a:r>
            <a:r>
              <a:rPr dirty="0" sz="2800" spc="-70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правила</a:t>
            </a:r>
            <a:r>
              <a:rPr dirty="0" sz="2800" spc="-30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здорового</a:t>
            </a:r>
            <a:r>
              <a:rPr dirty="0" sz="2800" spc="-30" i="1">
                <a:latin typeface="Arial"/>
                <a:cs typeface="Arial"/>
              </a:rPr>
              <a:t> </a:t>
            </a:r>
            <a:r>
              <a:rPr dirty="0" sz="2800" spc="-50" i="1">
                <a:latin typeface="Arial"/>
                <a:cs typeface="Arial"/>
              </a:rPr>
              <a:t>и</a:t>
            </a:r>
            <a:r>
              <a:rPr dirty="0" sz="2800" i="1">
                <a:latin typeface="Arial"/>
                <a:cs typeface="Arial"/>
              </a:rPr>
              <a:t>	безопасного</a:t>
            </a:r>
            <a:r>
              <a:rPr dirty="0" sz="2800" spc="-70" i="1">
                <a:latin typeface="Arial"/>
                <a:cs typeface="Arial"/>
              </a:rPr>
              <a:t> </a:t>
            </a:r>
            <a:r>
              <a:rPr dirty="0" sz="2800" spc="-10" i="1">
                <a:latin typeface="Arial"/>
                <a:cs typeface="Arial"/>
              </a:rPr>
              <a:t>образа</a:t>
            </a:r>
            <a:r>
              <a:rPr dirty="0" sz="2800" spc="-10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жизни</a:t>
            </a:r>
            <a:r>
              <a:rPr dirty="0" sz="2800" spc="-20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для</a:t>
            </a:r>
            <a:r>
              <a:rPr dirty="0" sz="2800" spc="-25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себя</a:t>
            </a:r>
            <a:r>
              <a:rPr dirty="0" sz="2800" spc="-30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и</a:t>
            </a:r>
            <a:r>
              <a:rPr dirty="0" sz="2800" spc="-25" i="1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для</a:t>
            </a:r>
            <a:r>
              <a:rPr dirty="0" sz="2800" spc="-20" i="1">
                <a:latin typeface="Arial"/>
                <a:cs typeface="Arial"/>
              </a:rPr>
              <a:t> </a:t>
            </a:r>
            <a:r>
              <a:rPr dirty="0" sz="2800" spc="-10" i="1">
                <a:latin typeface="Arial"/>
                <a:cs typeface="Arial"/>
              </a:rPr>
              <a:t>партнера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7375" y="1211961"/>
            <a:ext cx="7357745" cy="141795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algn="ctr" marL="3175">
              <a:lnSpc>
                <a:spcPts val="3695"/>
              </a:lnSpc>
              <a:spcBef>
                <a:spcPts val="90"/>
              </a:spcBef>
            </a:pP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Что</a:t>
            </a:r>
            <a:r>
              <a:rPr dirty="0" spc="-4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001F5F"/>
                </a:solidFill>
                <a:latin typeface="Calibri"/>
                <a:cs typeface="Calibri"/>
              </a:rPr>
              <a:t>такое</a:t>
            </a:r>
          </a:p>
          <a:p>
            <a:pPr algn="ctr" marL="12700" marR="5080">
              <a:lnSpc>
                <a:spcPts val="3579"/>
              </a:lnSpc>
              <a:spcBef>
                <a:spcPts val="195"/>
              </a:spcBef>
            </a:pPr>
            <a:r>
              <a:rPr dirty="0" spc="-10">
                <a:solidFill>
                  <a:srgbClr val="001F5F"/>
                </a:solidFill>
                <a:latin typeface="Calibri"/>
                <a:cs typeface="Calibri"/>
              </a:rPr>
              <a:t>Федеральный</a:t>
            </a:r>
            <a:r>
              <a:rPr dirty="0" spc="-6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001F5F"/>
                </a:solidFill>
                <a:latin typeface="Calibri"/>
                <a:cs typeface="Calibri"/>
              </a:rPr>
              <a:t>государственный</a:t>
            </a:r>
            <a:r>
              <a:rPr dirty="0" spc="-7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001F5F"/>
                </a:solidFill>
                <a:latin typeface="Calibri"/>
                <a:cs typeface="Calibri"/>
              </a:rPr>
              <a:t>стандарт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начального</a:t>
            </a:r>
            <a:r>
              <a:rPr dirty="0" spc="-114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общего</a:t>
            </a:r>
            <a:r>
              <a:rPr dirty="0" spc="-9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001F5F"/>
                </a:solidFill>
                <a:latin typeface="Calibri"/>
                <a:cs typeface="Calibri"/>
              </a:rPr>
              <a:t>образования?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536" y="2755430"/>
            <a:ext cx="7706740" cy="79079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0829" y="2847848"/>
            <a:ext cx="9067165" cy="43624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991235" marR="614045" indent="-19050">
              <a:lnSpc>
                <a:spcPct val="100000"/>
              </a:lnSpc>
              <a:spcBef>
                <a:spcPts val="105"/>
              </a:spcBef>
            </a:pP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Федеральные</a:t>
            </a:r>
            <a:r>
              <a:rPr dirty="0" sz="28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государственные</a:t>
            </a:r>
            <a:r>
              <a:rPr dirty="0" sz="28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Arial"/>
                <a:cs typeface="Arial"/>
              </a:rPr>
              <a:t>стандарты </a:t>
            </a:r>
            <a:r>
              <a:rPr dirty="0" sz="2800">
                <a:latin typeface="Arial"/>
                <a:cs typeface="Arial"/>
              </a:rPr>
              <a:t>устанавливаются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в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Российской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Федерации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в</a:t>
            </a:r>
            <a:endParaRPr sz="2800">
              <a:latin typeface="Arial"/>
              <a:cs typeface="Arial"/>
            </a:endParaRPr>
          </a:p>
          <a:p>
            <a:pPr algn="ctr" marL="381000" marR="5080">
              <a:lnSpc>
                <a:spcPct val="100000"/>
              </a:lnSpc>
              <a:spcBef>
                <a:spcPts val="5"/>
              </a:spcBef>
            </a:pPr>
            <a:r>
              <a:rPr dirty="0" sz="2800">
                <a:latin typeface="Arial"/>
                <a:cs typeface="Arial"/>
              </a:rPr>
              <a:t>соответствии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с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требованием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Статьи 7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«Закона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об </a:t>
            </a:r>
            <a:r>
              <a:rPr dirty="0" sz="2800">
                <a:latin typeface="Arial"/>
                <a:cs typeface="Arial"/>
              </a:rPr>
              <a:t>образовании»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и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представляют</a:t>
            </a:r>
            <a:r>
              <a:rPr dirty="0" sz="28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собой</a:t>
            </a:r>
            <a:r>
              <a:rPr dirty="0" sz="2800" spc="-7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Arial"/>
                <a:cs typeface="Arial"/>
              </a:rPr>
              <a:t>«совокупность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требований,</a:t>
            </a:r>
            <a:r>
              <a:rPr dirty="0" sz="2800" spc="-8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обязательных</a:t>
            </a:r>
            <a:r>
              <a:rPr dirty="0" sz="2800" spc="-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при</a:t>
            </a:r>
            <a:r>
              <a:rPr dirty="0" sz="2800" spc="-7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Arial"/>
                <a:cs typeface="Arial"/>
              </a:rPr>
              <a:t>реализации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основных</a:t>
            </a:r>
            <a:r>
              <a:rPr dirty="0" sz="2800" spc="-9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образовательных</a:t>
            </a:r>
            <a:r>
              <a:rPr dirty="0" sz="2800" spc="-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программ</a:t>
            </a:r>
            <a:r>
              <a:rPr dirty="0" sz="28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Arial"/>
                <a:cs typeface="Arial"/>
              </a:rPr>
              <a:t>начального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общего</a:t>
            </a:r>
            <a:r>
              <a:rPr dirty="0" sz="28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образования</a:t>
            </a:r>
            <a:r>
              <a:rPr dirty="0" sz="28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(ООП</a:t>
            </a:r>
            <a:r>
              <a:rPr dirty="0" sz="2800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0000"/>
                </a:solidFill>
                <a:latin typeface="Arial"/>
                <a:cs typeface="Arial"/>
              </a:rPr>
              <a:t>НОО)</a:t>
            </a:r>
            <a:endParaRPr sz="2800">
              <a:latin typeface="Arial"/>
              <a:cs typeface="Arial"/>
            </a:endParaRPr>
          </a:p>
          <a:p>
            <a:pPr algn="ctr" marL="832485" marR="446405">
              <a:lnSpc>
                <a:spcPct val="100000"/>
              </a:lnSpc>
              <a:spcBef>
                <a:spcPts val="5"/>
              </a:spcBef>
            </a:pP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образовательными</a:t>
            </a:r>
            <a:r>
              <a:rPr dirty="0" sz="2800" spc="-7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учреждениями,</a:t>
            </a:r>
            <a:r>
              <a:rPr dirty="0" sz="28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Arial"/>
                <a:cs typeface="Arial"/>
              </a:rPr>
              <a:t>имеющими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государственную</a:t>
            </a:r>
            <a:r>
              <a:rPr dirty="0" sz="2800" spc="-8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Arial"/>
                <a:cs typeface="Arial"/>
              </a:rPr>
              <a:t>аккредитацию».</a:t>
            </a:r>
            <a:endParaRPr sz="2800">
              <a:latin typeface="Arial"/>
              <a:cs typeface="Arial"/>
            </a:endParaRPr>
          </a:p>
          <a:p>
            <a:pPr algn="ctr" marR="8934450">
              <a:lnSpc>
                <a:spcPct val="100000"/>
              </a:lnSpc>
              <a:spcBef>
                <a:spcPts val="530"/>
              </a:spcBef>
            </a:pPr>
            <a:r>
              <a:rPr dirty="0" u="sng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10132" y="1012647"/>
            <a:ext cx="7172959" cy="6200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5555"/>
              </a:lnSpc>
              <a:spcBef>
                <a:spcPts val="100"/>
              </a:spcBef>
            </a:pPr>
            <a:r>
              <a:rPr dirty="0" sz="4800">
                <a:latin typeface="Arial"/>
                <a:cs typeface="Arial"/>
              </a:rPr>
              <a:t>Главная</a:t>
            </a:r>
            <a:r>
              <a:rPr dirty="0" sz="4800" spc="-254">
                <a:latin typeface="Arial"/>
                <a:cs typeface="Arial"/>
              </a:rPr>
              <a:t> </a:t>
            </a:r>
            <a:r>
              <a:rPr dirty="0" sz="4800">
                <a:latin typeface="Arial"/>
                <a:cs typeface="Arial"/>
              </a:rPr>
              <a:t>цель</a:t>
            </a:r>
            <a:r>
              <a:rPr dirty="0" sz="4800" spc="-254">
                <a:latin typeface="Arial"/>
                <a:cs typeface="Arial"/>
              </a:rPr>
              <a:t> </a:t>
            </a:r>
            <a:r>
              <a:rPr dirty="0" sz="4800" spc="-10">
                <a:latin typeface="Arial"/>
                <a:cs typeface="Arial"/>
              </a:rPr>
              <a:t>введения</a:t>
            </a:r>
            <a:endParaRPr sz="4800">
              <a:latin typeface="Arial"/>
              <a:cs typeface="Arial"/>
            </a:endParaRPr>
          </a:p>
          <a:p>
            <a:pPr algn="ctr" marL="859790" marR="855344" indent="10160">
              <a:lnSpc>
                <a:spcPts val="5350"/>
              </a:lnSpc>
              <a:spcBef>
                <a:spcPts val="320"/>
              </a:spcBef>
            </a:pPr>
            <a:r>
              <a:rPr dirty="0" sz="4800" spc="-10" b="1">
                <a:latin typeface="Arial"/>
                <a:cs typeface="Arial"/>
              </a:rPr>
              <a:t>Федеральных Государственных </a:t>
            </a:r>
            <a:r>
              <a:rPr dirty="0" sz="4800" spc="-25" b="1">
                <a:latin typeface="Arial"/>
                <a:cs typeface="Arial"/>
              </a:rPr>
              <a:t>образовательных</a:t>
            </a:r>
            <a:endParaRPr sz="4800">
              <a:latin typeface="Arial"/>
              <a:cs typeface="Arial"/>
            </a:endParaRPr>
          </a:p>
          <a:p>
            <a:pPr algn="ctr" marL="12065" marR="5080">
              <a:lnSpc>
                <a:spcPts val="5350"/>
              </a:lnSpc>
              <a:spcBef>
                <a:spcPts val="35"/>
              </a:spcBef>
            </a:pPr>
            <a:r>
              <a:rPr dirty="0" sz="4800" b="1">
                <a:latin typeface="Arial"/>
                <a:cs typeface="Arial"/>
              </a:rPr>
              <a:t>стандартов</a:t>
            </a:r>
            <a:r>
              <a:rPr dirty="0" sz="4800" spc="-165" b="1">
                <a:latin typeface="Arial"/>
                <a:cs typeface="Arial"/>
              </a:rPr>
              <a:t> </a:t>
            </a:r>
            <a:r>
              <a:rPr dirty="0" sz="4800" spc="-25" b="1">
                <a:latin typeface="Arial"/>
                <a:cs typeface="Arial"/>
              </a:rPr>
              <a:t>начального </a:t>
            </a:r>
            <a:r>
              <a:rPr dirty="0" sz="4800" b="1">
                <a:latin typeface="Arial"/>
                <a:cs typeface="Arial"/>
              </a:rPr>
              <a:t>общего</a:t>
            </a:r>
            <a:r>
              <a:rPr dirty="0" sz="4800" spc="-55" b="1">
                <a:latin typeface="Arial"/>
                <a:cs typeface="Arial"/>
              </a:rPr>
              <a:t> </a:t>
            </a:r>
            <a:r>
              <a:rPr dirty="0" sz="4800" spc="-10" b="1">
                <a:latin typeface="Arial"/>
                <a:cs typeface="Arial"/>
              </a:rPr>
              <a:t>образования </a:t>
            </a:r>
            <a:r>
              <a:rPr dirty="0" sz="4800" b="1">
                <a:latin typeface="Arial"/>
                <a:cs typeface="Arial"/>
              </a:rPr>
              <a:t>(ФГОС</a:t>
            </a:r>
            <a:r>
              <a:rPr dirty="0" sz="4800" spc="-30" b="1">
                <a:latin typeface="Arial"/>
                <a:cs typeface="Arial"/>
              </a:rPr>
              <a:t> </a:t>
            </a:r>
            <a:r>
              <a:rPr dirty="0" sz="4800" b="1">
                <a:latin typeface="Arial"/>
                <a:cs typeface="Arial"/>
              </a:rPr>
              <a:t>НОО)</a:t>
            </a:r>
            <a:r>
              <a:rPr dirty="0" sz="4800" spc="-35" b="1">
                <a:latin typeface="Arial"/>
                <a:cs typeface="Arial"/>
              </a:rPr>
              <a:t> </a:t>
            </a:r>
            <a:r>
              <a:rPr dirty="0" sz="4800" spc="-50">
                <a:latin typeface="Arial"/>
                <a:cs typeface="Arial"/>
              </a:rPr>
              <a:t>–</a:t>
            </a:r>
            <a:endParaRPr sz="4800">
              <a:latin typeface="Arial"/>
              <a:cs typeface="Arial"/>
            </a:endParaRPr>
          </a:p>
          <a:p>
            <a:pPr marL="1622425" marR="384175" indent="-1229360">
              <a:lnSpc>
                <a:spcPts val="5350"/>
              </a:lnSpc>
              <a:spcBef>
                <a:spcPts val="5"/>
              </a:spcBef>
            </a:pPr>
            <a:r>
              <a:rPr dirty="0" sz="4800" b="1">
                <a:solidFill>
                  <a:srgbClr val="FF0000"/>
                </a:solidFill>
                <a:latin typeface="Arial"/>
                <a:cs typeface="Arial"/>
              </a:rPr>
              <a:t>повышение</a:t>
            </a:r>
            <a:r>
              <a:rPr dirty="0" sz="4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4800" spc="-45" b="1">
                <a:solidFill>
                  <a:srgbClr val="FF0000"/>
                </a:solidFill>
                <a:latin typeface="Arial"/>
                <a:cs typeface="Arial"/>
              </a:rPr>
              <a:t>качества </a:t>
            </a:r>
            <a:r>
              <a:rPr dirty="0" sz="4800" spc="-10" b="1">
                <a:solidFill>
                  <a:srgbClr val="FF0000"/>
                </a:solidFill>
                <a:latin typeface="Arial"/>
                <a:cs typeface="Arial"/>
              </a:rPr>
              <a:t>образования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4949" rIns="0" bIns="0" rtlCol="0" vert="horz">
            <a:spAutoFit/>
          </a:bodyPr>
          <a:lstStyle/>
          <a:p>
            <a:pPr marL="2655570" marR="5080" indent="-2250440">
              <a:lnSpc>
                <a:spcPts val="3120"/>
              </a:lnSpc>
              <a:spcBef>
                <a:spcPts val="409"/>
              </a:spcBef>
            </a:pPr>
            <a:r>
              <a:rPr dirty="0" sz="2800"/>
              <a:t>Что</a:t>
            </a:r>
            <a:r>
              <a:rPr dirty="0" sz="2800" spc="-75"/>
              <a:t> </a:t>
            </a:r>
            <a:r>
              <a:rPr dirty="0" sz="2800"/>
              <a:t>является</a:t>
            </a:r>
            <a:r>
              <a:rPr dirty="0" sz="2800" spc="-65"/>
              <a:t> </a:t>
            </a:r>
            <a:r>
              <a:rPr dirty="0" sz="2800"/>
              <a:t>отличительной</a:t>
            </a:r>
            <a:r>
              <a:rPr dirty="0" sz="2800" spc="-55"/>
              <a:t> </a:t>
            </a:r>
            <a:r>
              <a:rPr dirty="0" sz="2800" spc="-10"/>
              <a:t>особенностью </a:t>
            </a:r>
            <a:r>
              <a:rPr dirty="0" sz="2800"/>
              <a:t>нового</a:t>
            </a:r>
            <a:r>
              <a:rPr dirty="0" sz="2800" spc="-45"/>
              <a:t> </a:t>
            </a:r>
            <a:r>
              <a:rPr dirty="0" sz="2800" spc="-10"/>
              <a:t>Стандарта?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312826" y="1978279"/>
            <a:ext cx="9214485" cy="4371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3070">
              <a:lnSpc>
                <a:spcPct val="100000"/>
              </a:lnSpc>
              <a:spcBef>
                <a:spcPts val="100"/>
              </a:spcBef>
              <a:tabLst>
                <a:tab pos="5000625" algn="l"/>
              </a:tabLst>
            </a:pPr>
            <a:r>
              <a:rPr dirty="0" sz="2400" b="1">
                <a:latin typeface="Arial"/>
                <a:cs typeface="Arial"/>
              </a:rPr>
              <a:t>Стандарты</a:t>
            </a:r>
            <a:r>
              <a:rPr dirty="0" sz="2400" spc="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1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поколения</a:t>
            </a:r>
            <a:r>
              <a:rPr dirty="0" sz="2400" b="1">
                <a:latin typeface="Arial"/>
                <a:cs typeface="Arial"/>
              </a:rPr>
              <a:t>	Стандарты</a:t>
            </a:r>
            <a:r>
              <a:rPr dirty="0" sz="2400" spc="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2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поколения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  <a:tabLst>
                <a:tab pos="5408930" algn="l"/>
              </a:tabLst>
            </a:pPr>
            <a:r>
              <a:rPr dirty="0" sz="2400">
                <a:latin typeface="Arial"/>
                <a:cs typeface="Arial"/>
              </a:rPr>
              <a:t>Формировать,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давать </a:t>
            </a:r>
            <a:r>
              <a:rPr dirty="0" sz="2400" spc="-10">
                <a:latin typeface="Arial"/>
                <a:cs typeface="Arial"/>
              </a:rPr>
              <a:t>знания</a:t>
            </a:r>
            <a:r>
              <a:rPr dirty="0" sz="2400">
                <a:latin typeface="Arial"/>
                <a:cs typeface="Arial"/>
              </a:rPr>
              <a:t>	Развивать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умения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00">
              <a:latin typeface="Arial"/>
              <a:cs typeface="Arial"/>
            </a:endParaRPr>
          </a:p>
          <a:p>
            <a:pPr marL="356870" marR="320675" indent="-344805">
              <a:lnSpc>
                <a:spcPct val="72900"/>
              </a:lnSpc>
              <a:buFont typeface="Wingdings"/>
              <a:buChar char=""/>
              <a:tabLst>
                <a:tab pos="652780" algn="l"/>
                <a:tab pos="653415" algn="l"/>
              </a:tabLst>
            </a:pPr>
            <a:r>
              <a:rPr dirty="0"/>
              <a:t>	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Меняется</a:t>
            </a:r>
            <a:r>
              <a:rPr dirty="0" sz="2800" spc="-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метод</a:t>
            </a:r>
            <a:r>
              <a:rPr dirty="0" sz="28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обучения</a:t>
            </a:r>
            <a:r>
              <a:rPr dirty="0" sz="28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(с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объяснительного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на </a:t>
            </a:r>
            <a:r>
              <a:rPr dirty="0" sz="2800" spc="-10">
                <a:latin typeface="Arial"/>
                <a:cs typeface="Arial"/>
              </a:rPr>
              <a:t>деятельностный);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4550">
              <a:latin typeface="Arial"/>
              <a:cs typeface="Arial"/>
            </a:endParaRPr>
          </a:p>
          <a:p>
            <a:pPr marL="356870" marR="5080" indent="-344805">
              <a:lnSpc>
                <a:spcPct val="72900"/>
              </a:lnSpc>
              <a:buClr>
                <a:srgbClr val="000000"/>
              </a:buClr>
              <a:buFont typeface="Wingdings"/>
              <a:buChar char=""/>
              <a:tabLst>
                <a:tab pos="357505" algn="l"/>
              </a:tabLst>
            </a:pP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Меняется</a:t>
            </a:r>
            <a:r>
              <a:rPr dirty="0" sz="28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подход</a:t>
            </a:r>
            <a:r>
              <a:rPr dirty="0" sz="28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dirty="0" sz="28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оценке</a:t>
            </a:r>
            <a:r>
              <a:rPr dirty="0" sz="28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результатов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Arial"/>
                <a:cs typeface="Arial"/>
              </a:rPr>
              <a:t>обучения </a:t>
            </a:r>
            <a:r>
              <a:rPr dirty="0" sz="2800">
                <a:latin typeface="Arial"/>
                <a:cs typeface="Arial"/>
              </a:rPr>
              <a:t>(оцениваются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не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только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знания,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умения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и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навыки,</a:t>
            </a:r>
            <a:r>
              <a:rPr dirty="0" sz="2800" spc="-25">
                <a:latin typeface="Arial"/>
                <a:cs typeface="Arial"/>
              </a:rPr>
              <a:t> но </a:t>
            </a:r>
            <a:r>
              <a:rPr dirty="0" sz="2800">
                <a:latin typeface="Arial"/>
                <a:cs typeface="Arial"/>
              </a:rPr>
              <a:t>и,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прежде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всего,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метапредметные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и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личностные результаты)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559176" y="2351532"/>
            <a:ext cx="103505" cy="571500"/>
          </a:xfrm>
          <a:custGeom>
            <a:avLst/>
            <a:gdLst/>
            <a:ahLst/>
            <a:cxnLst/>
            <a:rect l="l" t="t" r="r" b="b"/>
            <a:pathLst>
              <a:path w="103505" h="571500">
                <a:moveTo>
                  <a:pt x="7112" y="475361"/>
                </a:moveTo>
                <a:lnTo>
                  <a:pt x="1016" y="478917"/>
                </a:lnTo>
                <a:lnTo>
                  <a:pt x="0" y="482727"/>
                </a:lnTo>
                <a:lnTo>
                  <a:pt x="51435" y="571500"/>
                </a:lnTo>
                <a:lnTo>
                  <a:pt x="58814" y="558927"/>
                </a:lnTo>
                <a:lnTo>
                  <a:pt x="45085" y="558927"/>
                </a:lnTo>
                <a:lnTo>
                  <a:pt x="45154" y="535317"/>
                </a:lnTo>
                <a:lnTo>
                  <a:pt x="10922" y="476377"/>
                </a:lnTo>
                <a:lnTo>
                  <a:pt x="7112" y="475361"/>
                </a:lnTo>
                <a:close/>
              </a:path>
              <a:path w="103505" h="571500">
                <a:moveTo>
                  <a:pt x="45154" y="535317"/>
                </a:moveTo>
                <a:lnTo>
                  <a:pt x="45085" y="558927"/>
                </a:lnTo>
                <a:lnTo>
                  <a:pt x="57785" y="558927"/>
                </a:lnTo>
                <a:lnTo>
                  <a:pt x="57794" y="555752"/>
                </a:lnTo>
                <a:lnTo>
                  <a:pt x="45974" y="555752"/>
                </a:lnTo>
                <a:lnTo>
                  <a:pt x="51530" y="546294"/>
                </a:lnTo>
                <a:lnTo>
                  <a:pt x="45154" y="535317"/>
                </a:lnTo>
                <a:close/>
              </a:path>
              <a:path w="103505" h="571500">
                <a:moveTo>
                  <a:pt x="96266" y="475615"/>
                </a:moveTo>
                <a:lnTo>
                  <a:pt x="92456" y="476631"/>
                </a:lnTo>
                <a:lnTo>
                  <a:pt x="57854" y="535529"/>
                </a:lnTo>
                <a:lnTo>
                  <a:pt x="57785" y="558927"/>
                </a:lnTo>
                <a:lnTo>
                  <a:pt x="58814" y="558927"/>
                </a:lnTo>
                <a:lnTo>
                  <a:pt x="103378" y="482981"/>
                </a:lnTo>
                <a:lnTo>
                  <a:pt x="102362" y="479171"/>
                </a:lnTo>
                <a:lnTo>
                  <a:pt x="96266" y="475615"/>
                </a:lnTo>
                <a:close/>
              </a:path>
              <a:path w="103505" h="571500">
                <a:moveTo>
                  <a:pt x="51530" y="546294"/>
                </a:moveTo>
                <a:lnTo>
                  <a:pt x="45974" y="555752"/>
                </a:lnTo>
                <a:lnTo>
                  <a:pt x="57023" y="555752"/>
                </a:lnTo>
                <a:lnTo>
                  <a:pt x="51530" y="546294"/>
                </a:lnTo>
                <a:close/>
              </a:path>
              <a:path w="103505" h="571500">
                <a:moveTo>
                  <a:pt x="57854" y="535529"/>
                </a:moveTo>
                <a:lnTo>
                  <a:pt x="51530" y="546294"/>
                </a:lnTo>
                <a:lnTo>
                  <a:pt x="57023" y="555752"/>
                </a:lnTo>
                <a:lnTo>
                  <a:pt x="57794" y="555752"/>
                </a:lnTo>
                <a:lnTo>
                  <a:pt x="57854" y="535529"/>
                </a:lnTo>
                <a:close/>
              </a:path>
              <a:path w="103505" h="571500">
                <a:moveTo>
                  <a:pt x="59436" y="0"/>
                </a:moveTo>
                <a:lnTo>
                  <a:pt x="46736" y="0"/>
                </a:lnTo>
                <a:lnTo>
                  <a:pt x="45331" y="475361"/>
                </a:lnTo>
                <a:lnTo>
                  <a:pt x="45277" y="535529"/>
                </a:lnTo>
                <a:lnTo>
                  <a:pt x="51530" y="546294"/>
                </a:lnTo>
                <a:lnTo>
                  <a:pt x="57854" y="535529"/>
                </a:lnTo>
                <a:lnTo>
                  <a:pt x="59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7061072" y="2351532"/>
            <a:ext cx="103505" cy="500380"/>
          </a:xfrm>
          <a:custGeom>
            <a:avLst/>
            <a:gdLst/>
            <a:ahLst/>
            <a:cxnLst/>
            <a:rect l="l" t="t" r="r" b="b"/>
            <a:pathLst>
              <a:path w="103504" h="500380">
                <a:moveTo>
                  <a:pt x="7111" y="403860"/>
                </a:moveTo>
                <a:lnTo>
                  <a:pt x="1016" y="407416"/>
                </a:lnTo>
                <a:lnTo>
                  <a:pt x="0" y="411353"/>
                </a:lnTo>
                <a:lnTo>
                  <a:pt x="1777" y="414274"/>
                </a:lnTo>
                <a:lnTo>
                  <a:pt x="51434" y="500125"/>
                </a:lnTo>
                <a:lnTo>
                  <a:pt x="58814" y="487553"/>
                </a:lnTo>
                <a:lnTo>
                  <a:pt x="45084" y="487425"/>
                </a:lnTo>
                <a:lnTo>
                  <a:pt x="45164" y="463830"/>
                </a:lnTo>
                <a:lnTo>
                  <a:pt x="12700" y="407924"/>
                </a:lnTo>
                <a:lnTo>
                  <a:pt x="11049" y="404875"/>
                </a:lnTo>
                <a:lnTo>
                  <a:pt x="7111" y="403860"/>
                </a:lnTo>
                <a:close/>
              </a:path>
              <a:path w="103504" h="500380">
                <a:moveTo>
                  <a:pt x="45164" y="463830"/>
                </a:moveTo>
                <a:lnTo>
                  <a:pt x="45084" y="487425"/>
                </a:lnTo>
                <a:lnTo>
                  <a:pt x="57784" y="487553"/>
                </a:lnTo>
                <a:lnTo>
                  <a:pt x="57795" y="484250"/>
                </a:lnTo>
                <a:lnTo>
                  <a:pt x="45974" y="484250"/>
                </a:lnTo>
                <a:lnTo>
                  <a:pt x="51530" y="474792"/>
                </a:lnTo>
                <a:lnTo>
                  <a:pt x="45164" y="463830"/>
                </a:lnTo>
                <a:close/>
              </a:path>
              <a:path w="103504" h="500380">
                <a:moveTo>
                  <a:pt x="96393" y="404241"/>
                </a:moveTo>
                <a:lnTo>
                  <a:pt x="92455" y="405130"/>
                </a:lnTo>
                <a:lnTo>
                  <a:pt x="57858" y="464021"/>
                </a:lnTo>
                <a:lnTo>
                  <a:pt x="57784" y="487553"/>
                </a:lnTo>
                <a:lnTo>
                  <a:pt x="58814" y="487553"/>
                </a:lnTo>
                <a:lnTo>
                  <a:pt x="103377" y="411607"/>
                </a:lnTo>
                <a:lnTo>
                  <a:pt x="102361" y="407670"/>
                </a:lnTo>
                <a:lnTo>
                  <a:pt x="99441" y="405892"/>
                </a:lnTo>
                <a:lnTo>
                  <a:pt x="96393" y="404241"/>
                </a:lnTo>
                <a:close/>
              </a:path>
              <a:path w="103504" h="500380">
                <a:moveTo>
                  <a:pt x="51530" y="474792"/>
                </a:moveTo>
                <a:lnTo>
                  <a:pt x="45974" y="484250"/>
                </a:lnTo>
                <a:lnTo>
                  <a:pt x="57023" y="484250"/>
                </a:lnTo>
                <a:lnTo>
                  <a:pt x="51530" y="474792"/>
                </a:lnTo>
                <a:close/>
              </a:path>
              <a:path w="103504" h="500380">
                <a:moveTo>
                  <a:pt x="57858" y="464021"/>
                </a:moveTo>
                <a:lnTo>
                  <a:pt x="51530" y="474792"/>
                </a:lnTo>
                <a:lnTo>
                  <a:pt x="57023" y="484250"/>
                </a:lnTo>
                <a:lnTo>
                  <a:pt x="57795" y="484250"/>
                </a:lnTo>
                <a:lnTo>
                  <a:pt x="57858" y="464021"/>
                </a:lnTo>
                <a:close/>
              </a:path>
              <a:path w="103504" h="500380">
                <a:moveTo>
                  <a:pt x="59308" y="0"/>
                </a:moveTo>
                <a:lnTo>
                  <a:pt x="46735" y="0"/>
                </a:lnTo>
                <a:lnTo>
                  <a:pt x="45368" y="403860"/>
                </a:lnTo>
                <a:lnTo>
                  <a:pt x="45275" y="464021"/>
                </a:lnTo>
                <a:lnTo>
                  <a:pt x="51530" y="474792"/>
                </a:lnTo>
                <a:lnTo>
                  <a:pt x="57858" y="464021"/>
                </a:lnTo>
                <a:lnTo>
                  <a:pt x="59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0557" rIns="0" bIns="0" rtlCol="0" vert="horz">
            <a:spAutoFit/>
          </a:bodyPr>
          <a:lstStyle/>
          <a:p>
            <a:pPr marL="2611755" marR="5080" indent="-2329815">
              <a:lnSpc>
                <a:spcPts val="3579"/>
              </a:lnSpc>
              <a:spcBef>
                <a:spcPts val="430"/>
              </a:spcBef>
            </a:pPr>
            <a:r>
              <a:rPr dirty="0" b="0">
                <a:latin typeface="Arial"/>
                <a:cs typeface="Arial"/>
              </a:rPr>
              <a:t>Что</a:t>
            </a:r>
            <a:r>
              <a:rPr dirty="0" spc="-1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является</a:t>
            </a:r>
            <a:r>
              <a:rPr dirty="0" spc="-11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отличительной</a:t>
            </a:r>
            <a:r>
              <a:rPr dirty="0" spc="-10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особенностью </a:t>
            </a:r>
            <a:r>
              <a:rPr dirty="0" b="0">
                <a:latin typeface="Arial"/>
                <a:cs typeface="Arial"/>
              </a:rPr>
              <a:t>нового</a:t>
            </a:r>
            <a:r>
              <a:rPr dirty="0" spc="-12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Стандарта?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90829" y="2245232"/>
            <a:ext cx="8973185" cy="456247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7672070" algn="l"/>
              </a:tabLst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Целью</a:t>
            </a:r>
            <a:r>
              <a:rPr dirty="0" sz="24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школы </a:t>
            </a:r>
            <a:r>
              <a:rPr dirty="0" sz="2400" b="1">
                <a:latin typeface="Arial"/>
                <a:cs typeface="Arial"/>
              </a:rPr>
              <a:t>становятся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не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только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знания,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но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50" b="1">
                <a:latin typeface="Arial"/>
                <a:cs typeface="Arial"/>
              </a:rPr>
              <a:t>и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10" b="1">
                <a:latin typeface="Arial"/>
                <a:cs typeface="Arial"/>
              </a:rPr>
              <a:t>умения:</a:t>
            </a:r>
            <a:endParaRPr sz="2400">
              <a:latin typeface="Arial"/>
              <a:cs typeface="Arial"/>
            </a:endParaRPr>
          </a:p>
          <a:p>
            <a:pPr marL="759460" indent="-746760">
              <a:lnSpc>
                <a:spcPct val="100000"/>
              </a:lnSpc>
              <a:spcBef>
                <a:spcPts val="620"/>
              </a:spcBef>
              <a:buFont typeface="Wingdings"/>
              <a:buChar char=""/>
              <a:tabLst>
                <a:tab pos="758825" algn="l"/>
                <a:tab pos="759460" algn="l"/>
              </a:tabLst>
            </a:pPr>
            <a:r>
              <a:rPr dirty="0" sz="2400" b="1">
                <a:latin typeface="Arial"/>
                <a:cs typeface="Arial"/>
              </a:rPr>
              <a:t>ставить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цель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и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добиваться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ее;</a:t>
            </a:r>
            <a:endParaRPr sz="2400">
              <a:latin typeface="Arial"/>
              <a:cs typeface="Arial"/>
            </a:endParaRPr>
          </a:p>
          <a:p>
            <a:pPr marL="759460" indent="-746760">
              <a:lnSpc>
                <a:spcPct val="100000"/>
              </a:lnSpc>
              <a:spcBef>
                <a:spcPts val="630"/>
              </a:spcBef>
              <a:buFont typeface="Wingdings"/>
              <a:buChar char=""/>
              <a:tabLst>
                <a:tab pos="758825" algn="l"/>
                <a:tab pos="759460" algn="l"/>
              </a:tabLst>
            </a:pPr>
            <a:r>
              <a:rPr dirty="0" sz="2400" b="1">
                <a:latin typeface="Arial"/>
                <a:cs typeface="Arial"/>
              </a:rPr>
              <a:t>самостоятельно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добывать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и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применять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знания;</a:t>
            </a:r>
            <a:endParaRPr sz="2400">
              <a:latin typeface="Arial"/>
              <a:cs typeface="Arial"/>
            </a:endParaRPr>
          </a:p>
          <a:p>
            <a:pPr marL="759460" indent="-746760">
              <a:lnSpc>
                <a:spcPts val="2485"/>
              </a:lnSpc>
              <a:spcBef>
                <a:spcPts val="625"/>
              </a:spcBef>
              <a:buFont typeface="Wingdings"/>
              <a:buChar char=""/>
              <a:tabLst>
                <a:tab pos="758825" algn="l"/>
                <a:tab pos="759460" algn="l"/>
              </a:tabLst>
            </a:pPr>
            <a:r>
              <a:rPr dirty="0" sz="2400" b="1">
                <a:latin typeface="Arial"/>
                <a:cs typeface="Arial"/>
              </a:rPr>
              <a:t>составлять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план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своих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действий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и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самостоятельно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485"/>
              </a:lnSpc>
              <a:tabLst>
                <a:tab pos="2229485" algn="l"/>
              </a:tabLst>
            </a:pPr>
            <a:r>
              <a:rPr dirty="0" sz="2400" b="1">
                <a:latin typeface="Arial"/>
                <a:cs typeface="Arial"/>
              </a:rPr>
              <a:t>оценивать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их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10" b="1">
                <a:latin typeface="Arial"/>
                <a:cs typeface="Arial"/>
              </a:rPr>
              <a:t>последствия;</a:t>
            </a:r>
            <a:endParaRPr sz="2400">
              <a:latin typeface="Arial"/>
              <a:cs typeface="Arial"/>
            </a:endParaRPr>
          </a:p>
          <a:p>
            <a:pPr marL="759460" indent="-746760">
              <a:lnSpc>
                <a:spcPct val="100000"/>
              </a:lnSpc>
              <a:spcBef>
                <a:spcPts val="620"/>
              </a:spcBef>
              <a:buFont typeface="Wingdings"/>
              <a:buChar char=""/>
              <a:tabLst>
                <a:tab pos="758825" algn="l"/>
                <a:tab pos="759460" algn="l"/>
              </a:tabLst>
            </a:pPr>
            <a:r>
              <a:rPr dirty="0" sz="2400" b="1">
                <a:latin typeface="Arial"/>
                <a:cs typeface="Arial"/>
              </a:rPr>
              <a:t>задавать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вопросы;</a:t>
            </a:r>
            <a:endParaRPr sz="2400">
              <a:latin typeface="Arial"/>
              <a:cs typeface="Arial"/>
            </a:endParaRPr>
          </a:p>
          <a:p>
            <a:pPr marL="673735" indent="-661670">
              <a:lnSpc>
                <a:spcPct val="100000"/>
              </a:lnSpc>
              <a:spcBef>
                <a:spcPts val="630"/>
              </a:spcBef>
              <a:buFont typeface="Wingdings"/>
              <a:buChar char=""/>
              <a:tabLst>
                <a:tab pos="673735" algn="l"/>
                <a:tab pos="674370" algn="l"/>
              </a:tabLst>
            </a:pPr>
            <a:r>
              <a:rPr dirty="0" sz="2400" b="1">
                <a:latin typeface="Arial"/>
                <a:cs typeface="Arial"/>
              </a:rPr>
              <a:t>ясно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выражать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свои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мысли;</a:t>
            </a:r>
            <a:endParaRPr sz="2400">
              <a:latin typeface="Arial"/>
              <a:cs typeface="Arial"/>
            </a:endParaRPr>
          </a:p>
          <a:p>
            <a:pPr marL="673735" indent="-661670">
              <a:lnSpc>
                <a:spcPct val="100000"/>
              </a:lnSpc>
              <a:spcBef>
                <a:spcPts val="620"/>
              </a:spcBef>
              <a:buFont typeface="Wingdings"/>
              <a:buChar char=""/>
              <a:tabLst>
                <a:tab pos="673735" algn="l"/>
                <a:tab pos="674370" algn="l"/>
              </a:tabLst>
            </a:pPr>
            <a:r>
              <a:rPr dirty="0" sz="2400" b="1">
                <a:latin typeface="Arial"/>
                <a:cs typeface="Arial"/>
              </a:rPr>
              <a:t>заботиться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о</a:t>
            </a:r>
            <a:r>
              <a:rPr dirty="0" sz="2400" spc="-8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других,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быть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нравственным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человеком</a:t>
            </a:r>
            <a:endParaRPr sz="2400">
              <a:latin typeface="Arial"/>
              <a:cs typeface="Arial"/>
            </a:endParaRPr>
          </a:p>
          <a:p>
            <a:pPr marL="673735" indent="-661670">
              <a:lnSpc>
                <a:spcPct val="100000"/>
              </a:lnSpc>
              <a:spcBef>
                <a:spcPts val="630"/>
              </a:spcBef>
              <a:buFont typeface="Wingdings"/>
              <a:buChar char=""/>
              <a:tabLst>
                <a:tab pos="673735" algn="l"/>
                <a:tab pos="674370" algn="l"/>
              </a:tabLst>
            </a:pPr>
            <a:r>
              <a:rPr dirty="0" sz="2400" b="1">
                <a:latin typeface="Arial"/>
                <a:cs typeface="Arial"/>
              </a:rPr>
              <a:t>сохранять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и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укреплять</a:t>
            </a:r>
            <a:r>
              <a:rPr dirty="0" sz="2400" spc="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своё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здоровье</a:t>
            </a:r>
            <a:endParaRPr sz="2400">
              <a:latin typeface="Arial"/>
              <a:cs typeface="Arial"/>
            </a:endParaRPr>
          </a:p>
          <a:p>
            <a:pPr algn="ctr" marL="109220">
              <a:lnSpc>
                <a:spcPts val="2485"/>
              </a:lnSpc>
              <a:spcBef>
                <a:spcPts val="620"/>
              </a:spcBef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dirty="0" sz="2400" spc="-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информационном</a:t>
            </a:r>
            <a:r>
              <a:rPr dirty="0" sz="24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обществе главными</a:t>
            </a:r>
            <a:r>
              <a:rPr dirty="0" sz="24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стали</a:t>
            </a:r>
            <a:r>
              <a:rPr dirty="0" sz="2400" spc="-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dirty="0" sz="24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знания,</a:t>
            </a:r>
            <a:endParaRPr sz="2400">
              <a:latin typeface="Arial"/>
              <a:cs typeface="Arial"/>
            </a:endParaRPr>
          </a:p>
          <a:p>
            <a:pPr algn="ctr" marL="120014">
              <a:lnSpc>
                <a:spcPts val="2485"/>
              </a:lnSpc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dirty="0" sz="2400" spc="-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умения</a:t>
            </a:r>
            <a:r>
              <a:rPr dirty="0" sz="2400" spc="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ими</a:t>
            </a:r>
            <a:r>
              <a:rPr dirty="0" sz="24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пользоваться!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293" y="1360754"/>
            <a:ext cx="1958975" cy="497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>
                <a:solidFill>
                  <a:srgbClr val="000000"/>
                </a:solidFill>
              </a:rPr>
              <a:t>Так</a:t>
            </a:r>
            <a:r>
              <a:rPr dirty="0" sz="3100" spc="-140">
                <a:solidFill>
                  <a:srgbClr val="000000"/>
                </a:solidFill>
              </a:rPr>
              <a:t> </a:t>
            </a:r>
            <a:r>
              <a:rPr dirty="0" sz="3100" spc="-10">
                <a:solidFill>
                  <a:srgbClr val="000000"/>
                </a:solidFill>
              </a:rPr>
              <a:t>учили</a:t>
            </a:r>
            <a:endParaRPr sz="3100"/>
          </a:p>
        </p:txBody>
      </p:sp>
      <p:sp>
        <p:nvSpPr>
          <p:cNvPr id="3" name="object 3" descr=""/>
          <p:cNvSpPr txBox="1"/>
          <p:nvPr/>
        </p:nvSpPr>
        <p:spPr>
          <a:xfrm>
            <a:off x="951991" y="6223508"/>
            <a:ext cx="3950970" cy="81724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заучивать</a:t>
            </a:r>
            <a:r>
              <a:rPr dirty="0" sz="2600" spc="-10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учебник</a:t>
            </a:r>
            <a:r>
              <a:rPr dirty="0" sz="2600" spc="-9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50" b="1">
                <a:solidFill>
                  <a:srgbClr val="0000FF"/>
                </a:solidFill>
                <a:latin typeface="Arial"/>
                <a:cs typeface="Arial"/>
              </a:rPr>
              <a:t>и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искать</a:t>
            </a:r>
            <a:r>
              <a:rPr dirty="0" sz="2600" spc="-9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готовые</a:t>
            </a:r>
            <a:r>
              <a:rPr dirty="0" sz="2600" spc="-10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ответы!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5867400"/>
            <a:ext cx="585216" cy="53644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4751" y="5867395"/>
            <a:ext cx="559008" cy="54559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066790" y="5905602"/>
            <a:ext cx="3561079" cy="94741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5"/>
              </a:spcBef>
            </a:pP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Текст</a:t>
            </a:r>
            <a:r>
              <a:rPr dirty="0" sz="2600" spc="-1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нужно</a:t>
            </a:r>
            <a:r>
              <a:rPr dirty="0" sz="2600" spc="-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понять</a:t>
            </a:r>
            <a:r>
              <a:rPr dirty="0" sz="2600" spc="-114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50" b="1">
                <a:solidFill>
                  <a:srgbClr val="0000FF"/>
                </a:solidFill>
                <a:latin typeface="Arial"/>
                <a:cs typeface="Arial"/>
              </a:rPr>
              <a:t>и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уметь</a:t>
            </a:r>
            <a:r>
              <a:rPr dirty="0" sz="2600" spc="-1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использовать!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75615" y="2012061"/>
            <a:ext cx="3763645" cy="29210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23520" indent="-211454">
              <a:lnSpc>
                <a:spcPct val="100000"/>
              </a:lnSpc>
              <a:spcBef>
                <a:spcPts val="90"/>
              </a:spcBef>
              <a:buClr>
                <a:srgbClr val="000000"/>
              </a:buClr>
              <a:buSzPct val="95000"/>
              <a:buAutoNum type="arabicPeriod"/>
              <a:tabLst>
                <a:tab pos="224154" algn="l"/>
              </a:tabLst>
            </a:pP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Учитель</a:t>
            </a:r>
            <a:r>
              <a:rPr dirty="0" sz="2000" spc="-1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проверяет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Д/з.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003399"/>
                </a:solidFill>
                <a:latin typeface="Arial"/>
                <a:cs typeface="Arial"/>
              </a:rPr>
              <a:t>Ученик</a:t>
            </a:r>
            <a:r>
              <a:rPr dirty="0" sz="2000" spc="-75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«выучил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–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пересказал».</a:t>
            </a:r>
            <a:endParaRPr sz="2000">
              <a:latin typeface="Arial"/>
              <a:cs typeface="Arial"/>
            </a:endParaRPr>
          </a:p>
          <a:p>
            <a:pPr marL="223520" indent="-211454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95000"/>
              <a:buAutoNum type="arabicPeriod" startAt="2"/>
              <a:tabLst>
                <a:tab pos="224154" algn="l"/>
              </a:tabLst>
            </a:pP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Учитель</a:t>
            </a:r>
            <a:r>
              <a:rPr dirty="0" sz="2000" spc="-1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объявляет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новую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latin typeface="Arial"/>
                <a:cs typeface="Arial"/>
              </a:rPr>
              <a:t>тему.</a:t>
            </a:r>
            <a:endParaRPr sz="2000">
              <a:latin typeface="Arial"/>
              <a:cs typeface="Arial"/>
            </a:endParaRPr>
          </a:p>
          <a:p>
            <a:pPr marL="223520" indent="-211454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95000"/>
              <a:buAutoNum type="arabicPeriod" startAt="3"/>
              <a:tabLst>
                <a:tab pos="224154" algn="l"/>
              </a:tabLst>
            </a:pP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Учитель</a:t>
            </a:r>
            <a:r>
              <a:rPr dirty="0" sz="2000" spc="-7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объясняет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новую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тему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(«сиди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и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слушай!»).</a:t>
            </a:r>
            <a:endParaRPr sz="2000">
              <a:latin typeface="Arial"/>
              <a:cs typeface="Arial"/>
            </a:endParaRPr>
          </a:p>
          <a:p>
            <a:pPr marL="223520" indent="-211454">
              <a:lnSpc>
                <a:spcPct val="100000"/>
              </a:lnSpc>
              <a:spcBef>
                <a:spcPts val="1205"/>
              </a:spcBef>
              <a:buClr>
                <a:srgbClr val="000000"/>
              </a:buClr>
              <a:buSzPct val="95000"/>
              <a:buAutoNum type="arabicPeriod" startAt="4"/>
              <a:tabLst>
                <a:tab pos="224154" algn="l"/>
              </a:tabLst>
            </a:pP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Учитель</a:t>
            </a:r>
            <a:r>
              <a:rPr dirty="0" sz="2000" spc="-9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проверяет,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как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поняли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«повтори!»).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4999355" marR="215900">
              <a:lnSpc>
                <a:spcPct val="100000"/>
              </a:lnSpc>
              <a:spcBef>
                <a:spcPts val="95"/>
              </a:spcBef>
            </a:pPr>
            <a:r>
              <a:rPr dirty="0" sz="3100" b="1">
                <a:latin typeface="Arial"/>
                <a:cs typeface="Arial"/>
              </a:rPr>
              <a:t>Так</a:t>
            </a:r>
            <a:r>
              <a:rPr dirty="0" sz="3100" spc="-150" b="1">
                <a:latin typeface="Arial"/>
                <a:cs typeface="Arial"/>
              </a:rPr>
              <a:t> </a:t>
            </a:r>
            <a:r>
              <a:rPr dirty="0" sz="3100" b="1">
                <a:latin typeface="Arial"/>
                <a:cs typeface="Arial"/>
              </a:rPr>
              <a:t>будут</a:t>
            </a:r>
            <a:r>
              <a:rPr dirty="0" sz="3100" spc="-150" b="1">
                <a:latin typeface="Arial"/>
                <a:cs typeface="Arial"/>
              </a:rPr>
              <a:t> </a:t>
            </a:r>
            <a:r>
              <a:rPr dirty="0" sz="3100" spc="-20" b="1">
                <a:latin typeface="Arial"/>
                <a:cs typeface="Arial"/>
              </a:rPr>
              <a:t>учить</a:t>
            </a:r>
            <a:endParaRPr sz="3100">
              <a:latin typeface="Arial"/>
              <a:cs typeface="Arial"/>
            </a:endParaRPr>
          </a:p>
          <a:p>
            <a:pPr marL="5012055" marR="171450">
              <a:lnSpc>
                <a:spcPct val="100000"/>
              </a:lnSpc>
              <a:spcBef>
                <a:spcPts val="1975"/>
              </a:spcBef>
              <a:buClr>
                <a:srgbClr val="000000"/>
              </a:buClr>
              <a:buSzPct val="95000"/>
              <a:buAutoNum type="arabicPeriod"/>
              <a:tabLst>
                <a:tab pos="5223510" algn="l"/>
              </a:tabLst>
            </a:pPr>
            <a:r>
              <a:rPr dirty="0" sz="2000">
                <a:solidFill>
                  <a:srgbClr val="003399"/>
                </a:solidFill>
              </a:rPr>
              <a:t>Ученики</a:t>
            </a:r>
            <a:r>
              <a:rPr dirty="0" sz="2000" spc="-55">
                <a:solidFill>
                  <a:srgbClr val="003399"/>
                </a:solidFill>
              </a:rPr>
              <a:t> </a:t>
            </a:r>
            <a:r>
              <a:rPr dirty="0" sz="2000"/>
              <a:t>сами</a:t>
            </a:r>
            <a:r>
              <a:rPr dirty="0" sz="2000" spc="-95"/>
              <a:t> </a:t>
            </a:r>
            <a:r>
              <a:rPr dirty="0" sz="2000" spc="-10"/>
              <a:t>вспоминают</a:t>
            </a:r>
            <a:r>
              <a:rPr dirty="0" sz="2000" spc="-30"/>
              <a:t> </a:t>
            </a:r>
            <a:r>
              <a:rPr dirty="0" sz="2000" spc="-10"/>
              <a:t>знания, </a:t>
            </a:r>
            <a:r>
              <a:rPr dirty="0" sz="2000"/>
              <a:t>которые</a:t>
            </a:r>
            <a:r>
              <a:rPr dirty="0" sz="2000" spc="-110"/>
              <a:t> </a:t>
            </a:r>
            <a:r>
              <a:rPr dirty="0" sz="2000" spc="-10"/>
              <a:t>пригодятся.</a:t>
            </a:r>
            <a:endParaRPr sz="2000"/>
          </a:p>
          <a:p>
            <a:pPr marL="5222875" indent="-211454">
              <a:lnSpc>
                <a:spcPct val="100000"/>
              </a:lnSpc>
              <a:spcBef>
                <a:spcPts val="1205"/>
              </a:spcBef>
              <a:buClr>
                <a:srgbClr val="000000"/>
              </a:buClr>
              <a:buSzPct val="95000"/>
              <a:buAutoNum type="arabicPeriod"/>
              <a:tabLst>
                <a:tab pos="5223510" algn="l"/>
              </a:tabLst>
            </a:pPr>
            <a:r>
              <a:rPr dirty="0" sz="2000" spc="-10">
                <a:solidFill>
                  <a:srgbClr val="FF0000"/>
                </a:solidFill>
              </a:rPr>
              <a:t>Учитель</a:t>
            </a:r>
            <a:r>
              <a:rPr dirty="0" sz="2000" spc="-114">
                <a:solidFill>
                  <a:srgbClr val="FF0000"/>
                </a:solidFill>
              </a:rPr>
              <a:t> </a:t>
            </a:r>
            <a:r>
              <a:rPr dirty="0" sz="2000" spc="-10"/>
              <a:t>создает</a:t>
            </a:r>
            <a:r>
              <a:rPr dirty="0" sz="2000" spc="-114"/>
              <a:t> </a:t>
            </a:r>
            <a:r>
              <a:rPr dirty="0" sz="2000"/>
              <a:t>ситуацию.</a:t>
            </a:r>
            <a:r>
              <a:rPr dirty="0" sz="2000" spc="-85"/>
              <a:t> </a:t>
            </a:r>
            <a:r>
              <a:rPr dirty="0" sz="2000" spc="-10">
                <a:solidFill>
                  <a:srgbClr val="003399"/>
                </a:solidFill>
              </a:rPr>
              <a:t>Ученики</a:t>
            </a:r>
            <a:endParaRPr sz="2000"/>
          </a:p>
          <a:p>
            <a:pPr marL="5012055">
              <a:lnSpc>
                <a:spcPct val="100000"/>
              </a:lnSpc>
            </a:pPr>
            <a:r>
              <a:rPr dirty="0" sz="2000" spc="-10"/>
              <a:t>называют</a:t>
            </a:r>
            <a:r>
              <a:rPr dirty="0" sz="2000" spc="-130"/>
              <a:t> </a:t>
            </a:r>
            <a:r>
              <a:rPr dirty="0" sz="2000" spc="-30"/>
              <a:t>тему,</a:t>
            </a:r>
            <a:r>
              <a:rPr dirty="0" sz="2000" spc="-95"/>
              <a:t> </a:t>
            </a:r>
            <a:r>
              <a:rPr dirty="0" sz="2000" spc="-10"/>
              <a:t>вопрос.</a:t>
            </a:r>
            <a:endParaRPr sz="2000"/>
          </a:p>
          <a:p>
            <a:pPr marL="5012055" marR="49466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95000"/>
              <a:buAutoNum type="arabicPeriod" startAt="3"/>
              <a:tabLst>
                <a:tab pos="5223510" algn="l"/>
              </a:tabLst>
            </a:pPr>
            <a:r>
              <a:rPr dirty="0" sz="2000">
                <a:solidFill>
                  <a:srgbClr val="003399"/>
                </a:solidFill>
              </a:rPr>
              <a:t>Ученики</a:t>
            </a:r>
            <a:r>
              <a:rPr dirty="0" sz="2000" spc="-75">
                <a:solidFill>
                  <a:srgbClr val="003399"/>
                </a:solidFill>
              </a:rPr>
              <a:t> </a:t>
            </a:r>
            <a:r>
              <a:rPr dirty="0" sz="2000"/>
              <a:t>сами</a:t>
            </a:r>
            <a:r>
              <a:rPr dirty="0" sz="2000" spc="-120"/>
              <a:t> </a:t>
            </a:r>
            <a:r>
              <a:rPr dirty="0" sz="2000" spc="-10"/>
              <a:t>открывают</a:t>
            </a:r>
            <a:r>
              <a:rPr dirty="0" sz="2000" spc="-50"/>
              <a:t> </a:t>
            </a:r>
            <a:r>
              <a:rPr dirty="0" sz="2000" spc="-10"/>
              <a:t>новые </a:t>
            </a:r>
            <a:r>
              <a:rPr dirty="0" sz="2000"/>
              <a:t>знания</a:t>
            </a:r>
            <a:r>
              <a:rPr dirty="0" sz="2000" spc="-70"/>
              <a:t> </a:t>
            </a:r>
            <a:r>
              <a:rPr dirty="0" sz="2000"/>
              <a:t>(в</a:t>
            </a:r>
            <a:r>
              <a:rPr dirty="0" sz="2000" spc="-105"/>
              <a:t> </a:t>
            </a:r>
            <a:r>
              <a:rPr dirty="0" sz="2000"/>
              <a:t>диалоге</a:t>
            </a:r>
            <a:r>
              <a:rPr dirty="0" sz="2000" spc="-25"/>
              <a:t> </a:t>
            </a:r>
            <a:r>
              <a:rPr dirty="0" sz="2000"/>
              <a:t>с</a:t>
            </a:r>
            <a:r>
              <a:rPr dirty="0" sz="2000" spc="-80"/>
              <a:t> </a:t>
            </a:r>
            <a:r>
              <a:rPr dirty="0" sz="2000" spc="-20">
                <a:solidFill>
                  <a:srgbClr val="FF0000"/>
                </a:solidFill>
              </a:rPr>
              <a:t>учителем</a:t>
            </a:r>
            <a:r>
              <a:rPr dirty="0" sz="2000" spc="-20"/>
              <a:t>,</a:t>
            </a:r>
            <a:r>
              <a:rPr dirty="0" sz="2000" spc="-5"/>
              <a:t> </a:t>
            </a:r>
            <a:r>
              <a:rPr dirty="0" sz="2000" spc="-50"/>
              <a:t>в </a:t>
            </a:r>
            <a:r>
              <a:rPr dirty="0" sz="2000" spc="-10"/>
              <a:t>учебнике).</a:t>
            </a:r>
            <a:endParaRPr sz="2000"/>
          </a:p>
          <a:p>
            <a:pPr marL="5223510" indent="-21209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95000"/>
              <a:buAutoNum type="arabicPeriod" startAt="3"/>
              <a:tabLst>
                <a:tab pos="5224145" algn="l"/>
              </a:tabLst>
            </a:pPr>
            <a:r>
              <a:rPr dirty="0" sz="2000">
                <a:solidFill>
                  <a:srgbClr val="003399"/>
                </a:solidFill>
              </a:rPr>
              <a:t>Ученики</a:t>
            </a:r>
            <a:r>
              <a:rPr dirty="0" sz="2000" spc="-75">
                <a:solidFill>
                  <a:srgbClr val="003399"/>
                </a:solidFill>
              </a:rPr>
              <a:t> </a:t>
            </a:r>
            <a:r>
              <a:rPr dirty="0" sz="2000" spc="-20"/>
              <a:t>делают</a:t>
            </a:r>
            <a:r>
              <a:rPr dirty="0" sz="2000" spc="-70"/>
              <a:t> </a:t>
            </a:r>
            <a:r>
              <a:rPr dirty="0" sz="2000"/>
              <a:t>вывод</a:t>
            </a:r>
            <a:r>
              <a:rPr dirty="0" sz="2000" spc="-75"/>
              <a:t> </a:t>
            </a:r>
            <a:r>
              <a:rPr dirty="0" sz="2000"/>
              <a:t>по</a:t>
            </a:r>
            <a:r>
              <a:rPr dirty="0" sz="2000" spc="-110"/>
              <a:t> </a:t>
            </a:r>
            <a:r>
              <a:rPr dirty="0" sz="2000" spc="-10"/>
              <a:t>теме.</a:t>
            </a:r>
            <a:endParaRPr sz="2000"/>
          </a:p>
        </p:txBody>
      </p:sp>
      <p:sp>
        <p:nvSpPr>
          <p:cNvPr id="9" name="object 9" descr=""/>
          <p:cNvSpPr/>
          <p:nvPr/>
        </p:nvSpPr>
        <p:spPr>
          <a:xfrm>
            <a:off x="3890771" y="2081784"/>
            <a:ext cx="1283335" cy="228600"/>
          </a:xfrm>
          <a:custGeom>
            <a:avLst/>
            <a:gdLst/>
            <a:ahLst/>
            <a:cxnLst/>
            <a:rect l="l" t="t" r="r" b="b"/>
            <a:pathLst>
              <a:path w="1283335" h="228600">
                <a:moveTo>
                  <a:pt x="1054607" y="0"/>
                </a:moveTo>
                <a:lnTo>
                  <a:pt x="1054607" y="228600"/>
                </a:lnTo>
                <a:lnTo>
                  <a:pt x="1207007" y="152400"/>
                </a:lnTo>
                <a:lnTo>
                  <a:pt x="1092707" y="152400"/>
                </a:lnTo>
                <a:lnTo>
                  <a:pt x="1092707" y="76200"/>
                </a:lnTo>
                <a:lnTo>
                  <a:pt x="1207007" y="76200"/>
                </a:lnTo>
                <a:lnTo>
                  <a:pt x="1054607" y="0"/>
                </a:lnTo>
                <a:close/>
              </a:path>
              <a:path w="1283335" h="228600">
                <a:moveTo>
                  <a:pt x="1054607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1054607" y="152400"/>
                </a:lnTo>
                <a:lnTo>
                  <a:pt x="1054607" y="76200"/>
                </a:lnTo>
                <a:close/>
              </a:path>
              <a:path w="1283335" h="228600">
                <a:moveTo>
                  <a:pt x="1207007" y="76200"/>
                </a:moveTo>
                <a:lnTo>
                  <a:pt x="1092707" y="76200"/>
                </a:lnTo>
                <a:lnTo>
                  <a:pt x="1092707" y="152400"/>
                </a:lnTo>
                <a:lnTo>
                  <a:pt x="1207007" y="152400"/>
                </a:lnTo>
                <a:lnTo>
                  <a:pt x="1283207" y="114300"/>
                </a:lnTo>
                <a:lnTo>
                  <a:pt x="1207007" y="76200"/>
                </a:lnTo>
                <a:close/>
              </a:path>
            </a:pathLst>
          </a:custGeom>
          <a:solidFill>
            <a:srgbClr val="2B03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3890771" y="2874264"/>
            <a:ext cx="1295400" cy="228600"/>
          </a:xfrm>
          <a:custGeom>
            <a:avLst/>
            <a:gdLst/>
            <a:ahLst/>
            <a:cxnLst/>
            <a:rect l="l" t="t" r="r" b="b"/>
            <a:pathLst>
              <a:path w="1295400" h="228600">
                <a:moveTo>
                  <a:pt x="1066800" y="0"/>
                </a:moveTo>
                <a:lnTo>
                  <a:pt x="1066800" y="228600"/>
                </a:lnTo>
                <a:lnTo>
                  <a:pt x="1219200" y="152400"/>
                </a:lnTo>
                <a:lnTo>
                  <a:pt x="1104900" y="152400"/>
                </a:lnTo>
                <a:lnTo>
                  <a:pt x="1104900" y="76200"/>
                </a:lnTo>
                <a:lnTo>
                  <a:pt x="1219200" y="76200"/>
                </a:lnTo>
                <a:lnTo>
                  <a:pt x="1066800" y="0"/>
                </a:lnTo>
                <a:close/>
              </a:path>
              <a:path w="1295400" h="228600">
                <a:moveTo>
                  <a:pt x="1066800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1066800" y="152400"/>
                </a:lnTo>
                <a:lnTo>
                  <a:pt x="1066800" y="76200"/>
                </a:lnTo>
                <a:close/>
              </a:path>
              <a:path w="1295400" h="228600">
                <a:moveTo>
                  <a:pt x="1219200" y="76200"/>
                </a:moveTo>
                <a:lnTo>
                  <a:pt x="1104900" y="76200"/>
                </a:lnTo>
                <a:lnTo>
                  <a:pt x="1104900" y="152400"/>
                </a:lnTo>
                <a:lnTo>
                  <a:pt x="1219200" y="152400"/>
                </a:lnTo>
                <a:lnTo>
                  <a:pt x="1295400" y="114300"/>
                </a:lnTo>
                <a:lnTo>
                  <a:pt x="1219200" y="76200"/>
                </a:lnTo>
                <a:close/>
              </a:path>
            </a:pathLst>
          </a:custGeom>
          <a:solidFill>
            <a:srgbClr val="2B03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3890771" y="3666744"/>
            <a:ext cx="1344295" cy="228600"/>
          </a:xfrm>
          <a:custGeom>
            <a:avLst/>
            <a:gdLst/>
            <a:ahLst/>
            <a:cxnLst/>
            <a:rect l="l" t="t" r="r" b="b"/>
            <a:pathLst>
              <a:path w="1344295" h="228600">
                <a:moveTo>
                  <a:pt x="1115567" y="0"/>
                </a:moveTo>
                <a:lnTo>
                  <a:pt x="1115567" y="228600"/>
                </a:lnTo>
                <a:lnTo>
                  <a:pt x="1267967" y="152400"/>
                </a:lnTo>
                <a:lnTo>
                  <a:pt x="1153667" y="152400"/>
                </a:lnTo>
                <a:lnTo>
                  <a:pt x="1153667" y="76200"/>
                </a:lnTo>
                <a:lnTo>
                  <a:pt x="1267967" y="76200"/>
                </a:lnTo>
                <a:lnTo>
                  <a:pt x="1115567" y="0"/>
                </a:lnTo>
                <a:close/>
              </a:path>
              <a:path w="1344295" h="228600">
                <a:moveTo>
                  <a:pt x="1115567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1115567" y="152400"/>
                </a:lnTo>
                <a:lnTo>
                  <a:pt x="1115567" y="76200"/>
                </a:lnTo>
                <a:close/>
              </a:path>
              <a:path w="1344295" h="228600">
                <a:moveTo>
                  <a:pt x="1267967" y="76200"/>
                </a:moveTo>
                <a:lnTo>
                  <a:pt x="1153667" y="76200"/>
                </a:lnTo>
                <a:lnTo>
                  <a:pt x="1153667" y="152400"/>
                </a:lnTo>
                <a:lnTo>
                  <a:pt x="1267967" y="152400"/>
                </a:lnTo>
                <a:lnTo>
                  <a:pt x="1344167" y="114300"/>
                </a:lnTo>
                <a:lnTo>
                  <a:pt x="1267967" y="76200"/>
                </a:lnTo>
                <a:close/>
              </a:path>
            </a:pathLst>
          </a:custGeom>
          <a:solidFill>
            <a:srgbClr val="2B03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3817620" y="4675632"/>
            <a:ext cx="1405255" cy="228600"/>
          </a:xfrm>
          <a:custGeom>
            <a:avLst/>
            <a:gdLst/>
            <a:ahLst/>
            <a:cxnLst/>
            <a:rect l="l" t="t" r="r" b="b"/>
            <a:pathLst>
              <a:path w="1405254" h="228600">
                <a:moveTo>
                  <a:pt x="1176527" y="0"/>
                </a:moveTo>
                <a:lnTo>
                  <a:pt x="1176527" y="228599"/>
                </a:lnTo>
                <a:lnTo>
                  <a:pt x="1328927" y="152399"/>
                </a:lnTo>
                <a:lnTo>
                  <a:pt x="1214627" y="152399"/>
                </a:lnTo>
                <a:lnTo>
                  <a:pt x="1214627" y="76199"/>
                </a:lnTo>
                <a:lnTo>
                  <a:pt x="1328927" y="76199"/>
                </a:lnTo>
                <a:lnTo>
                  <a:pt x="1176527" y="0"/>
                </a:lnTo>
                <a:close/>
              </a:path>
              <a:path w="1405254" h="228600">
                <a:moveTo>
                  <a:pt x="1176527" y="76199"/>
                </a:moveTo>
                <a:lnTo>
                  <a:pt x="0" y="76199"/>
                </a:lnTo>
                <a:lnTo>
                  <a:pt x="0" y="152399"/>
                </a:lnTo>
                <a:lnTo>
                  <a:pt x="1176527" y="152399"/>
                </a:lnTo>
                <a:lnTo>
                  <a:pt x="1176527" y="76199"/>
                </a:lnTo>
                <a:close/>
              </a:path>
              <a:path w="1405254" h="228600">
                <a:moveTo>
                  <a:pt x="1328927" y="76199"/>
                </a:moveTo>
                <a:lnTo>
                  <a:pt x="1214627" y="76199"/>
                </a:lnTo>
                <a:lnTo>
                  <a:pt x="1214627" y="152399"/>
                </a:lnTo>
                <a:lnTo>
                  <a:pt x="1328927" y="152399"/>
                </a:lnTo>
                <a:lnTo>
                  <a:pt x="1405127" y="114299"/>
                </a:lnTo>
                <a:lnTo>
                  <a:pt x="1328927" y="76199"/>
                </a:lnTo>
                <a:close/>
              </a:path>
            </a:pathLst>
          </a:custGeom>
          <a:solidFill>
            <a:srgbClr val="2B03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951991" y="5069395"/>
            <a:ext cx="6739890" cy="1178560"/>
          </a:xfrm>
          <a:prstGeom prst="rect">
            <a:avLst/>
          </a:prstGeom>
        </p:spPr>
        <p:txBody>
          <a:bodyPr wrap="square" lIns="0" tIns="161290" rIns="0" bIns="0" rtlCol="0" vert="horz">
            <a:spAutoFit/>
          </a:bodyPr>
          <a:lstStyle/>
          <a:p>
            <a:pPr marL="1085850">
              <a:lnSpc>
                <a:spcPct val="100000"/>
              </a:lnSpc>
              <a:spcBef>
                <a:spcPts val="1270"/>
              </a:spcBef>
            </a:pPr>
            <a:r>
              <a:rPr dirty="0" sz="3200" spc="-10" b="1">
                <a:latin typeface="Arial"/>
                <a:cs typeface="Arial"/>
              </a:rPr>
              <a:t>Меняется</a:t>
            </a:r>
            <a:r>
              <a:rPr dirty="0" sz="3200" spc="-11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и</a:t>
            </a:r>
            <a:r>
              <a:rPr dirty="0" sz="3200" spc="-1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роль</a:t>
            </a:r>
            <a:r>
              <a:rPr dirty="0" sz="3200" spc="-11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родителей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Не</a:t>
            </a:r>
            <a:r>
              <a:rPr dirty="0" sz="2600" spc="-7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заставляйте</a:t>
            </a:r>
            <a:r>
              <a:rPr dirty="0" sz="2600" spc="-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ребенка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97458" y="1288161"/>
            <a:ext cx="1960880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b="1">
                <a:latin typeface="Arial"/>
                <a:cs typeface="Arial"/>
              </a:rPr>
              <a:t>Так</a:t>
            </a:r>
            <a:r>
              <a:rPr dirty="0" sz="3100" spc="-135" b="1">
                <a:latin typeface="Arial"/>
                <a:cs typeface="Arial"/>
              </a:rPr>
              <a:t> </a:t>
            </a:r>
            <a:r>
              <a:rPr dirty="0" sz="3100" spc="-10" b="1">
                <a:latin typeface="Arial"/>
                <a:cs typeface="Arial"/>
              </a:rPr>
              <a:t>учили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41567" y="1216228"/>
            <a:ext cx="3123565" cy="497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>
                <a:solidFill>
                  <a:srgbClr val="000000"/>
                </a:solidFill>
              </a:rPr>
              <a:t>Так</a:t>
            </a:r>
            <a:r>
              <a:rPr dirty="0" sz="3100" spc="-15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будут</a:t>
            </a:r>
            <a:r>
              <a:rPr dirty="0" sz="3100" spc="-155">
                <a:solidFill>
                  <a:srgbClr val="000000"/>
                </a:solidFill>
              </a:rPr>
              <a:t> </a:t>
            </a:r>
            <a:r>
              <a:rPr dirty="0" sz="3100" spc="-20">
                <a:solidFill>
                  <a:srgbClr val="000000"/>
                </a:solidFill>
              </a:rPr>
              <a:t>учить</a:t>
            </a:r>
            <a:endParaRPr sz="3100"/>
          </a:p>
        </p:txBody>
      </p:sp>
      <p:sp>
        <p:nvSpPr>
          <p:cNvPr id="4" name="object 4" descr=""/>
          <p:cNvSpPr txBox="1"/>
          <p:nvPr/>
        </p:nvSpPr>
        <p:spPr>
          <a:xfrm>
            <a:off x="880668" y="5250560"/>
            <a:ext cx="4662805" cy="12776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Не</a:t>
            </a:r>
            <a:r>
              <a:rPr dirty="0" sz="2600" spc="-114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требуйте,</a:t>
            </a:r>
            <a:r>
              <a:rPr dirty="0" sz="2600" spc="-4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чтобы</a:t>
            </a:r>
            <a:r>
              <a:rPr dirty="0" sz="2600" spc="-1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ребенок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читал</a:t>
            </a:r>
            <a:r>
              <a:rPr dirty="0" sz="2600" spc="-1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и</a:t>
            </a:r>
            <a:r>
              <a:rPr dirty="0" sz="2600" spc="-114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выполнял</a:t>
            </a:r>
            <a:r>
              <a:rPr dirty="0" sz="2600" spc="-6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все,</a:t>
            </a:r>
            <a:r>
              <a:rPr dirty="0" sz="2600" spc="-9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25" b="1">
                <a:solidFill>
                  <a:srgbClr val="0000FF"/>
                </a:solidFill>
                <a:latin typeface="Arial"/>
                <a:cs typeface="Arial"/>
              </a:rPr>
              <a:t>что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есть</a:t>
            </a:r>
            <a:r>
              <a:rPr dirty="0" sz="2600" spc="-5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в</a:t>
            </a:r>
            <a:r>
              <a:rPr dirty="0" sz="2600" spc="-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учебнике!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5291328"/>
            <a:ext cx="585216" cy="53644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7567" y="5434582"/>
            <a:ext cx="556114" cy="54864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498716" y="5250560"/>
            <a:ext cx="3366135" cy="12776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Нужно</a:t>
            </a:r>
            <a:r>
              <a:rPr dirty="0" sz="2600" spc="-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учиться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выбирать</a:t>
            </a:r>
            <a:r>
              <a:rPr dirty="0" sz="2600" spc="-13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главное</a:t>
            </a:r>
            <a:r>
              <a:rPr dirty="0" sz="2600" spc="-1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50" b="1">
                <a:solidFill>
                  <a:srgbClr val="0000FF"/>
                </a:solidFill>
                <a:latin typeface="Arial"/>
                <a:cs typeface="Arial"/>
              </a:rPr>
              <a:t>и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интересное!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75615" y="2153234"/>
            <a:ext cx="4331335" cy="1610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600" spc="-20">
                <a:latin typeface="Arial"/>
                <a:cs typeface="Arial"/>
              </a:rPr>
              <a:t>«Успешный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ученик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тот</a:t>
            </a:r>
            <a:r>
              <a:rPr dirty="0" sz="2600" spc="-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–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кто </a:t>
            </a:r>
            <a:r>
              <a:rPr dirty="0" sz="2600" spc="-10">
                <a:latin typeface="Arial"/>
                <a:cs typeface="Arial"/>
              </a:rPr>
              <a:t>читает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весь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учебник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50">
                <a:latin typeface="Arial"/>
                <a:cs typeface="Arial"/>
              </a:rPr>
              <a:t>и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600" spc="-10">
                <a:latin typeface="Arial"/>
                <a:cs typeface="Arial"/>
              </a:rPr>
              <a:t>выполняет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все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задания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 spc="-50"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600">
                <a:latin typeface="Arial"/>
                <a:cs typeface="Arial"/>
              </a:rPr>
              <a:t>«от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корки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до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корки».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912233" y="2153234"/>
            <a:ext cx="4906645" cy="8172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600">
                <a:latin typeface="Arial"/>
                <a:cs typeface="Arial"/>
              </a:rPr>
              <a:t>Задания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и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тексты в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учебнике </a:t>
            </a:r>
            <a:r>
              <a:rPr dirty="0" sz="2600">
                <a:latin typeface="Arial"/>
                <a:cs typeface="Arial"/>
              </a:rPr>
              <a:t>даны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с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избытком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–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для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выбора.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058536" y="3305047"/>
            <a:ext cx="4776470" cy="12134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2600">
                <a:latin typeface="Arial"/>
                <a:cs typeface="Arial"/>
              </a:rPr>
              <a:t>На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контрольных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спрашивается </a:t>
            </a:r>
            <a:r>
              <a:rPr dirty="0" sz="2600">
                <a:latin typeface="Arial"/>
                <a:cs typeface="Arial"/>
              </a:rPr>
              <a:t>только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малая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часть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того,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что </a:t>
            </a:r>
            <a:r>
              <a:rPr dirty="0" sz="2600">
                <a:latin typeface="Arial"/>
                <a:cs typeface="Arial"/>
              </a:rPr>
              <a:t>есть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в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учебнике.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290442" y="4633341"/>
            <a:ext cx="3283585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-10" b="1">
                <a:latin typeface="Arial"/>
                <a:cs typeface="Arial"/>
              </a:rPr>
              <a:t>Роль</a:t>
            </a:r>
            <a:r>
              <a:rPr dirty="0" sz="3200" spc="-204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родителей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2740" y="1288161"/>
            <a:ext cx="3215005" cy="5124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0000"/>
                </a:solidFill>
              </a:rPr>
              <a:t>Так</a:t>
            </a:r>
            <a:r>
              <a:rPr dirty="0" spc="-17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будут</a:t>
            </a:r>
            <a:r>
              <a:rPr dirty="0" spc="-105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учить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07516" y="5395086"/>
            <a:ext cx="3913504" cy="16738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Нельзя</a:t>
            </a:r>
            <a:r>
              <a:rPr dirty="0" sz="2600" spc="-9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останавливать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ребенка</a:t>
            </a:r>
            <a:r>
              <a:rPr dirty="0" sz="2600" spc="-1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словами:</a:t>
            </a:r>
            <a:r>
              <a:rPr dirty="0" sz="2600" spc="-1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20" b="1">
                <a:solidFill>
                  <a:srgbClr val="0000FF"/>
                </a:solidFill>
                <a:latin typeface="Arial"/>
                <a:cs typeface="Arial"/>
              </a:rPr>
              <a:t>«Мал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еще,</a:t>
            </a:r>
            <a:r>
              <a:rPr dirty="0" sz="2600" spc="-7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взрослые</a:t>
            </a:r>
            <a:r>
              <a:rPr dirty="0" sz="2600" spc="-10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лучше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знают!»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5763768"/>
            <a:ext cx="582168" cy="53644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8239" y="5797291"/>
            <a:ext cx="556114" cy="54559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777865" y="5466029"/>
            <a:ext cx="3875404" cy="16744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Поддержите</a:t>
            </a:r>
            <a:r>
              <a:rPr dirty="0" sz="2600" spc="-1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ребенка,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если</a:t>
            </a:r>
            <a:r>
              <a:rPr dirty="0" sz="2600" spc="-1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он</a:t>
            </a:r>
            <a:r>
              <a:rPr dirty="0" sz="2600" spc="-1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высказывает</a:t>
            </a:r>
            <a:r>
              <a:rPr dirty="0" sz="2600" spc="-4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50" b="1">
                <a:solidFill>
                  <a:srgbClr val="0000FF"/>
                </a:solidFill>
                <a:latin typeface="Arial"/>
                <a:cs typeface="Arial"/>
              </a:rPr>
              <a:t>и </a:t>
            </a: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аргументирует</a:t>
            </a:r>
            <a:r>
              <a:rPr dirty="0" sz="2600" spc="-15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20" b="1">
                <a:solidFill>
                  <a:srgbClr val="0000FF"/>
                </a:solidFill>
                <a:latin typeface="Arial"/>
                <a:cs typeface="Arial"/>
              </a:rPr>
              <a:t>свою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2600" b="1">
                <a:solidFill>
                  <a:srgbClr val="0000FF"/>
                </a:solidFill>
                <a:latin typeface="Arial"/>
                <a:cs typeface="Arial"/>
              </a:rPr>
              <a:t>точку</a:t>
            </a:r>
            <a:r>
              <a:rPr dirty="0" sz="2600" spc="-1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000FF"/>
                </a:solidFill>
                <a:latin typeface="Arial"/>
                <a:cs typeface="Arial"/>
              </a:rPr>
              <a:t>зрения.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48462" y="1360754"/>
            <a:ext cx="3733165" cy="1609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88315">
              <a:lnSpc>
                <a:spcPct val="100000"/>
              </a:lnSpc>
              <a:spcBef>
                <a:spcPts val="95"/>
              </a:spcBef>
            </a:pPr>
            <a:r>
              <a:rPr dirty="0" sz="3200" b="1">
                <a:latin typeface="Arial"/>
                <a:cs typeface="Arial"/>
              </a:rPr>
              <a:t>Так</a:t>
            </a:r>
            <a:r>
              <a:rPr dirty="0" sz="3200" spc="-155" b="1">
                <a:latin typeface="Arial"/>
                <a:cs typeface="Arial"/>
              </a:rPr>
              <a:t> </a:t>
            </a:r>
            <a:r>
              <a:rPr dirty="0" sz="3200" spc="-20" b="1">
                <a:latin typeface="Arial"/>
                <a:cs typeface="Arial"/>
              </a:rPr>
              <a:t>учили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400"/>
              </a:spcBef>
            </a:pPr>
            <a:r>
              <a:rPr dirty="0" sz="2600">
                <a:latin typeface="Arial"/>
                <a:cs typeface="Arial"/>
              </a:rPr>
              <a:t>В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учебнике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всегда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есть </a:t>
            </a:r>
            <a:r>
              <a:rPr dirty="0" sz="2600">
                <a:latin typeface="Arial"/>
                <a:cs typeface="Arial"/>
              </a:rPr>
              <a:t>один</a:t>
            </a:r>
            <a:r>
              <a:rPr dirty="0" sz="2600" spc="-1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правильный</a:t>
            </a:r>
            <a:r>
              <a:rPr dirty="0" sz="2600" spc="-95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ответ!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8462" y="3510229"/>
            <a:ext cx="3961129" cy="1214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600">
                <a:latin typeface="Arial"/>
                <a:cs typeface="Arial"/>
              </a:rPr>
              <a:t>В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учебнике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излагается </a:t>
            </a:r>
            <a:r>
              <a:rPr dirty="0" sz="2600">
                <a:latin typeface="Arial"/>
                <a:cs typeface="Arial"/>
              </a:rPr>
              <a:t>одна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«правильная»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точка зрения.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03909" rIns="0" bIns="0" rtlCol="0" vert="horz">
            <a:spAutoFit/>
          </a:bodyPr>
          <a:lstStyle/>
          <a:p>
            <a:pPr marL="4507230" marR="5080">
              <a:lnSpc>
                <a:spcPct val="100000"/>
              </a:lnSpc>
              <a:spcBef>
                <a:spcPts val="90"/>
              </a:spcBef>
            </a:pPr>
            <a:r>
              <a:rPr dirty="0"/>
              <a:t>Часто</a:t>
            </a:r>
            <a:r>
              <a:rPr dirty="0" spc="-70"/>
              <a:t> </a:t>
            </a:r>
            <a:r>
              <a:rPr dirty="0"/>
              <a:t>в</a:t>
            </a:r>
            <a:r>
              <a:rPr dirty="0" spc="-90"/>
              <a:t> </a:t>
            </a:r>
            <a:r>
              <a:rPr dirty="0"/>
              <a:t>учебнике</a:t>
            </a:r>
            <a:r>
              <a:rPr dirty="0" spc="-50"/>
              <a:t> </a:t>
            </a:r>
            <a:r>
              <a:rPr dirty="0"/>
              <a:t>нет</a:t>
            </a:r>
            <a:r>
              <a:rPr dirty="0" spc="-95"/>
              <a:t> </a:t>
            </a:r>
            <a:r>
              <a:rPr dirty="0" spc="-10"/>
              <a:t>готового </a:t>
            </a:r>
            <a:r>
              <a:rPr dirty="0" spc="-20"/>
              <a:t>ответа,</a:t>
            </a:r>
            <a:r>
              <a:rPr dirty="0" spc="-80"/>
              <a:t> </a:t>
            </a:r>
            <a:r>
              <a:rPr dirty="0"/>
              <a:t>его</a:t>
            </a:r>
            <a:r>
              <a:rPr dirty="0" spc="-110"/>
              <a:t> </a:t>
            </a:r>
            <a:r>
              <a:rPr dirty="0"/>
              <a:t>надо</a:t>
            </a:r>
            <a:r>
              <a:rPr dirty="0" spc="-120"/>
              <a:t> </a:t>
            </a:r>
            <a:r>
              <a:rPr dirty="0" spc="-10"/>
              <a:t>создать</a:t>
            </a:r>
            <a:r>
              <a:rPr dirty="0" spc="-114"/>
              <a:t> </a:t>
            </a:r>
            <a:r>
              <a:rPr dirty="0" spc="-10"/>
              <a:t>самим, </a:t>
            </a:r>
            <a:r>
              <a:rPr dirty="0"/>
              <a:t>опираясь</a:t>
            </a:r>
            <a:r>
              <a:rPr dirty="0" spc="-25"/>
              <a:t> </a:t>
            </a:r>
            <a:r>
              <a:rPr dirty="0"/>
              <a:t>на</a:t>
            </a:r>
            <a:r>
              <a:rPr dirty="0" spc="-80"/>
              <a:t> </a:t>
            </a:r>
            <a:r>
              <a:rPr dirty="0" spc="-10"/>
              <a:t>текст.</a:t>
            </a:r>
          </a:p>
          <a:p>
            <a:pPr marL="4507230" marR="358140">
              <a:lnSpc>
                <a:spcPct val="100000"/>
              </a:lnSpc>
              <a:spcBef>
                <a:spcPts val="1565"/>
              </a:spcBef>
            </a:pPr>
            <a:r>
              <a:rPr dirty="0"/>
              <a:t>Почти</a:t>
            </a:r>
            <a:r>
              <a:rPr dirty="0" spc="-65"/>
              <a:t> </a:t>
            </a:r>
            <a:r>
              <a:rPr dirty="0"/>
              <a:t>на</a:t>
            </a:r>
            <a:r>
              <a:rPr dirty="0" spc="-95"/>
              <a:t> </a:t>
            </a:r>
            <a:r>
              <a:rPr dirty="0"/>
              <a:t>любой</a:t>
            </a:r>
            <a:r>
              <a:rPr dirty="0" spc="-90"/>
              <a:t> </a:t>
            </a:r>
            <a:r>
              <a:rPr dirty="0" spc="-10"/>
              <a:t>творческий </a:t>
            </a:r>
            <a:r>
              <a:rPr dirty="0"/>
              <a:t>вопрос</a:t>
            </a:r>
            <a:r>
              <a:rPr dirty="0" spc="-90"/>
              <a:t> </a:t>
            </a:r>
            <a:r>
              <a:rPr dirty="0"/>
              <a:t>может</a:t>
            </a:r>
            <a:r>
              <a:rPr dirty="0" spc="-95"/>
              <a:t> </a:t>
            </a:r>
            <a:r>
              <a:rPr dirty="0"/>
              <a:t>быть</a:t>
            </a:r>
            <a:r>
              <a:rPr dirty="0" spc="-125"/>
              <a:t> </a:t>
            </a:r>
            <a:r>
              <a:rPr dirty="0" spc="-10"/>
              <a:t>несколько </a:t>
            </a:r>
            <a:r>
              <a:rPr dirty="0"/>
              <a:t>правильных</a:t>
            </a:r>
            <a:r>
              <a:rPr dirty="0" spc="-120"/>
              <a:t> </a:t>
            </a:r>
            <a:r>
              <a:rPr dirty="0" spc="-10"/>
              <a:t>ответов.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3290442" y="4848809"/>
            <a:ext cx="3283585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10" b="1">
                <a:latin typeface="Arial"/>
                <a:cs typeface="Arial"/>
              </a:rPr>
              <a:t>Роль</a:t>
            </a:r>
            <a:r>
              <a:rPr dirty="0" sz="3200" spc="-21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родителей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2022-02-10T04:22:03Z</dcterms:created>
  <dcterms:modified xsi:type="dcterms:W3CDTF">2022-02-10T04:22:03Z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