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6" r:id="rId2"/>
    <p:sldId id="296" r:id="rId3"/>
    <p:sldId id="294" r:id="rId4"/>
    <p:sldId id="295" r:id="rId5"/>
    <p:sldId id="297" r:id="rId6"/>
    <p:sldId id="284" r:id="rId7"/>
    <p:sldId id="289" r:id="rId8"/>
    <p:sldId id="298" r:id="rId9"/>
    <p:sldId id="300" r:id="rId10"/>
    <p:sldId id="301" r:id="rId1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7D"/>
    <a:srgbClr val="CB1B4A"/>
    <a:srgbClr val="FCB414"/>
    <a:srgbClr val="282F39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6" autoAdjust="0"/>
    <p:restoredTop sz="94669" autoAdjust="0"/>
  </p:normalViewPr>
  <p:slideViewPr>
    <p:cSldViewPr snapToGrid="0">
      <p:cViewPr>
        <p:scale>
          <a:sx n="80" d="100"/>
          <a:sy n="80" d="100"/>
        </p:scale>
        <p:origin x="-138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5756E-0B4D-4D82-9976-9890199B54B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19AA-CA8F-4055-89EF-4166347AD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1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E75301D-8D72-4138-8F5D-E9E34FB49D51}"/>
              </a:ext>
            </a:extLst>
          </p:cNvPr>
          <p:cNvSpPr/>
          <p:nvPr/>
        </p:nvSpPr>
        <p:spPr>
          <a:xfrm>
            <a:off x="7235634" y="5654584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40089" y="1566329"/>
            <a:ext cx="4771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Noto Sans Disp SemCond SemBd" panose="020B0702040504020204" pitchFamily="34"/>
                <a:cs typeface="Arial" panose="020B0604020202020204" pitchFamily="34" charset="0"/>
              </a:rPr>
              <a:t>Круглый стол</a:t>
            </a:r>
            <a:endParaRPr lang="en-GB" sz="5400" b="1" dirty="0">
              <a:solidFill>
                <a:schemeClr val="accent4"/>
              </a:solidFill>
              <a:latin typeface="Arial" panose="020B0604020202020204" pitchFamily="34" charset="0"/>
              <a:ea typeface="Noto Sans Disp SemCond SemBd" panose="020B0702040504020204" pitchFamily="34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22301" y="1388239"/>
            <a:ext cx="5393733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6600772" y="2443492"/>
            <a:ext cx="3988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YOUR  </a:t>
            </a:r>
            <a:r>
              <a:rPr lang="en-GB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IMAGE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631" y="3690762"/>
            <a:ext cx="1966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16.11.2021</a:t>
            </a:r>
            <a:endParaRPr lang="ru-RU" sz="2800" b="1" dirty="0"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1903" r="13915" b="11863"/>
          <a:stretch/>
        </p:blipFill>
        <p:spPr bwMode="auto">
          <a:xfrm>
            <a:off x="6538662" y="2200275"/>
            <a:ext cx="4206240" cy="18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6314" y="1800165"/>
            <a:ext cx="2950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Бережливые технологии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0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E75301D-8D72-4138-8F5D-E9E34FB49D51}"/>
              </a:ext>
            </a:extLst>
          </p:cNvPr>
          <p:cNvSpPr/>
          <p:nvPr/>
        </p:nvSpPr>
        <p:spPr>
          <a:xfrm>
            <a:off x="7235634" y="5654584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40089" y="1830148"/>
            <a:ext cx="4771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solidFill>
                  <a:schemeClr val="accent4"/>
                </a:solidFill>
                <a:latin typeface="Arial" panose="020B0604020202020204" pitchFamily="34" charset="0"/>
                <a:ea typeface="Noto Sans Disp SemCond SemBd" panose="020B0702040504020204" pitchFamily="34"/>
                <a:cs typeface="Arial" panose="020B0604020202020204" pitchFamily="34" charset="0"/>
              </a:rPr>
              <a:t>Круглый стол</a:t>
            </a:r>
            <a:endParaRPr lang="en-GB" sz="5400" b="1" dirty="0">
              <a:solidFill>
                <a:schemeClr val="accent4"/>
              </a:solidFill>
              <a:latin typeface="Arial" panose="020B0604020202020204" pitchFamily="34" charset="0"/>
              <a:ea typeface="Noto Sans Disp SemCond SemBd" panose="020B0702040504020204" pitchFamily="34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22301" y="1388239"/>
            <a:ext cx="5393733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6600772" y="2443492"/>
            <a:ext cx="3988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YOUR  </a:t>
            </a:r>
            <a:r>
              <a:rPr lang="en-GB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IMAGE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631" y="3954581"/>
            <a:ext cx="1966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16.11.2021</a:t>
            </a:r>
            <a:endParaRPr lang="ru-RU" sz="2800" b="1" dirty="0"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1903" r="13915" b="11863"/>
          <a:stretch/>
        </p:blipFill>
        <p:spPr bwMode="auto">
          <a:xfrm>
            <a:off x="6538662" y="2200275"/>
            <a:ext cx="4206240" cy="18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6314" y="1800165"/>
            <a:ext cx="2950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Бережливые технологии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6770" r="850" b="4907"/>
          <a:stretch/>
        </p:blipFill>
        <p:spPr bwMode="auto">
          <a:xfrm>
            <a:off x="781048" y="521820"/>
            <a:ext cx="10907263" cy="562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800850" y="762000"/>
            <a:ext cx="1295400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62800" y="4114799"/>
            <a:ext cx="213360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973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6949" r="735" b="5714"/>
          <a:stretch/>
        </p:blipFill>
        <p:spPr bwMode="auto">
          <a:xfrm>
            <a:off x="819150" y="735218"/>
            <a:ext cx="10709768" cy="544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27098" r="26932" b="15757"/>
          <a:stretch/>
        </p:blipFill>
        <p:spPr bwMode="auto">
          <a:xfrm>
            <a:off x="522514" y="380010"/>
            <a:ext cx="8477147" cy="616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xmlns="" id="{9F4C6FAE-F26E-4E16-A872-4299131ECDB5}"/>
              </a:ext>
            </a:extLst>
          </p:cNvPr>
          <p:cNvSpPr/>
          <p:nvPr/>
        </p:nvSpPr>
        <p:spPr>
          <a:xfrm>
            <a:off x="10611268" y="8811"/>
            <a:ext cx="548554" cy="6795749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8554 w 548554"/>
              <a:gd name="connsiteY2" fmla="*/ 6392775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0729 w 548554"/>
              <a:gd name="connsiteY2" fmla="*/ 4792891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5370184"/>
              <a:gd name="connsiteX1" fmla="*/ 548554 w 548554"/>
              <a:gd name="connsiteY1" fmla="*/ 489516 h 5370184"/>
              <a:gd name="connsiteX2" fmla="*/ 540729 w 548554"/>
              <a:gd name="connsiteY2" fmla="*/ 4792891 h 5370184"/>
              <a:gd name="connsiteX3" fmla="*/ 8639 w 548554"/>
              <a:gd name="connsiteY3" fmla="*/ 5370184 h 5370184"/>
              <a:gd name="connsiteX4" fmla="*/ 0 w 548554"/>
              <a:gd name="connsiteY4" fmla="*/ 0 h 53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54" h="5370184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17E95EB1-1005-49A4-B60F-E441AEC9B9F1}"/>
              </a:ext>
            </a:extLst>
          </p:cNvPr>
          <p:cNvSpPr/>
          <p:nvPr/>
        </p:nvSpPr>
        <p:spPr>
          <a:xfrm>
            <a:off x="11424301" y="102575"/>
            <a:ext cx="530340" cy="6701985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14223 w 539015"/>
              <a:gd name="connsiteY0" fmla="*/ 0 h 6365424"/>
              <a:gd name="connsiteX1" fmla="*/ 539015 w 539015"/>
              <a:gd name="connsiteY1" fmla="*/ 462165 h 6365424"/>
              <a:gd name="connsiteX2" fmla="*/ 539015 w 539015"/>
              <a:gd name="connsiteY2" fmla="*/ 6365424 h 6365424"/>
              <a:gd name="connsiteX3" fmla="*/ 0 w 539015"/>
              <a:gd name="connsiteY3" fmla="*/ 6365424 h 6365424"/>
              <a:gd name="connsiteX4" fmla="*/ 14223 w 539015"/>
              <a:gd name="connsiteY4" fmla="*/ 0 h 6365424"/>
              <a:gd name="connsiteX0" fmla="*/ 20423 w 539015"/>
              <a:gd name="connsiteY0" fmla="*/ 0 h 6376953"/>
              <a:gd name="connsiteX1" fmla="*/ 539015 w 539015"/>
              <a:gd name="connsiteY1" fmla="*/ 473694 h 6376953"/>
              <a:gd name="connsiteX2" fmla="*/ 539015 w 539015"/>
              <a:gd name="connsiteY2" fmla="*/ 6376953 h 6376953"/>
              <a:gd name="connsiteX3" fmla="*/ 0 w 539015"/>
              <a:gd name="connsiteY3" fmla="*/ 6376953 h 6376953"/>
              <a:gd name="connsiteX4" fmla="*/ 20423 w 539015"/>
              <a:gd name="connsiteY4" fmla="*/ 0 h 6376953"/>
              <a:gd name="connsiteX0" fmla="*/ 11748 w 530340"/>
              <a:gd name="connsiteY0" fmla="*/ 0 h 6376953"/>
              <a:gd name="connsiteX1" fmla="*/ 530340 w 530340"/>
              <a:gd name="connsiteY1" fmla="*/ 473694 h 6376953"/>
              <a:gd name="connsiteX2" fmla="*/ 530340 w 530340"/>
              <a:gd name="connsiteY2" fmla="*/ 6376953 h 6376953"/>
              <a:gd name="connsiteX3" fmla="*/ 0 w 530340"/>
              <a:gd name="connsiteY3" fmla="*/ 4315546 h 6376953"/>
              <a:gd name="connsiteX4" fmla="*/ 11748 w 530340"/>
              <a:gd name="connsiteY4" fmla="*/ 0 h 6376953"/>
              <a:gd name="connsiteX0" fmla="*/ 11748 w 530340"/>
              <a:gd name="connsiteY0" fmla="*/ 0 h 4315546"/>
              <a:gd name="connsiteX1" fmla="*/ 530340 w 530340"/>
              <a:gd name="connsiteY1" fmla="*/ 473694 h 4315546"/>
              <a:gd name="connsiteX2" fmla="*/ 524835 w 530340"/>
              <a:gd name="connsiteY2" fmla="*/ 3727355 h 4315546"/>
              <a:gd name="connsiteX3" fmla="*/ 0 w 530340"/>
              <a:gd name="connsiteY3" fmla="*/ 4315546 h 4315546"/>
              <a:gd name="connsiteX4" fmla="*/ 11748 w 530340"/>
              <a:gd name="connsiteY4" fmla="*/ 0 h 43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40" h="4315546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E7B9B140-1DB1-4E5F-B3AB-58AB69C3E5F2}"/>
              </a:ext>
            </a:extLst>
          </p:cNvPr>
          <p:cNvSpPr/>
          <p:nvPr/>
        </p:nvSpPr>
        <p:spPr>
          <a:xfrm>
            <a:off x="9833001" y="8811"/>
            <a:ext cx="556134" cy="6795750"/>
          </a:xfrm>
          <a:custGeom>
            <a:avLst/>
            <a:gdLst>
              <a:gd name="connsiteX0" fmla="*/ 0 w 539015"/>
              <a:gd name="connsiteY0" fmla="*/ 0 h 9625038"/>
              <a:gd name="connsiteX1" fmla="*/ 539015 w 539015"/>
              <a:gd name="connsiteY1" fmla="*/ 0 h 9625038"/>
              <a:gd name="connsiteX2" fmla="*/ 539015 w 539015"/>
              <a:gd name="connsiteY2" fmla="*/ 9625038 h 9625038"/>
              <a:gd name="connsiteX3" fmla="*/ 0 w 539015"/>
              <a:gd name="connsiteY3" fmla="*/ 9625038 h 9625038"/>
              <a:gd name="connsiteX4" fmla="*/ 0 w 539015"/>
              <a:gd name="connsiteY4" fmla="*/ 0 h 9625038"/>
              <a:gd name="connsiteX0" fmla="*/ 0 w 539187"/>
              <a:gd name="connsiteY0" fmla="*/ 0 h 9625038"/>
              <a:gd name="connsiteX1" fmla="*/ 539187 w 539187"/>
              <a:gd name="connsiteY1" fmla="*/ 1660179 h 9625038"/>
              <a:gd name="connsiteX2" fmla="*/ 539015 w 539187"/>
              <a:gd name="connsiteY2" fmla="*/ 9625038 h 9625038"/>
              <a:gd name="connsiteX3" fmla="*/ 0 w 539187"/>
              <a:gd name="connsiteY3" fmla="*/ 9625038 h 9625038"/>
              <a:gd name="connsiteX4" fmla="*/ 0 w 539187"/>
              <a:gd name="connsiteY4" fmla="*/ 0 h 9625038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9015 w 539187"/>
              <a:gd name="connsiteY2" fmla="*/ 8435571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6097 w 539187"/>
              <a:gd name="connsiteY2" fmla="*/ 6844446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16799 w 550983"/>
              <a:gd name="connsiteY0" fmla="*/ 0 h 7420235"/>
              <a:gd name="connsiteX1" fmla="*/ 550983 w 550983"/>
              <a:gd name="connsiteY1" fmla="*/ 470712 h 7420235"/>
              <a:gd name="connsiteX2" fmla="*/ 547893 w 550983"/>
              <a:gd name="connsiteY2" fmla="*/ 6844446 h 7420235"/>
              <a:gd name="connsiteX3" fmla="*/ 0 w 550983"/>
              <a:gd name="connsiteY3" fmla="*/ 7420235 h 7420235"/>
              <a:gd name="connsiteX4" fmla="*/ 16799 w 550983"/>
              <a:gd name="connsiteY4" fmla="*/ 0 h 7420235"/>
              <a:gd name="connsiteX0" fmla="*/ 21950 w 556134"/>
              <a:gd name="connsiteY0" fmla="*/ 0 h 7463630"/>
              <a:gd name="connsiteX1" fmla="*/ 556134 w 556134"/>
              <a:gd name="connsiteY1" fmla="*/ 470712 h 7463630"/>
              <a:gd name="connsiteX2" fmla="*/ 553044 w 556134"/>
              <a:gd name="connsiteY2" fmla="*/ 6844446 h 7463630"/>
              <a:gd name="connsiteX3" fmla="*/ 0 w 556134"/>
              <a:gd name="connsiteY3" fmla="*/ 7463630 h 7463630"/>
              <a:gd name="connsiteX4" fmla="*/ 21950 w 556134"/>
              <a:gd name="connsiteY4" fmla="*/ 0 h 74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34" h="746363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3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24113" r="25735" b="41325"/>
          <a:stretch/>
        </p:blipFill>
        <p:spPr bwMode="auto">
          <a:xfrm>
            <a:off x="704849" y="763113"/>
            <a:ext cx="10851773" cy="44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2215" y="5366151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Шаблонные решения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7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4C6FAE-F26E-4E16-A872-4299131ECDB5}"/>
              </a:ext>
            </a:extLst>
          </p:cNvPr>
          <p:cNvSpPr/>
          <p:nvPr/>
        </p:nvSpPr>
        <p:spPr>
          <a:xfrm rot="19061577">
            <a:off x="10751291" y="-1638741"/>
            <a:ext cx="548554" cy="5370184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8554 w 548554"/>
              <a:gd name="connsiteY2" fmla="*/ 6392775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0729 w 548554"/>
              <a:gd name="connsiteY2" fmla="*/ 4792891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5370184"/>
              <a:gd name="connsiteX1" fmla="*/ 548554 w 548554"/>
              <a:gd name="connsiteY1" fmla="*/ 489516 h 5370184"/>
              <a:gd name="connsiteX2" fmla="*/ 540729 w 548554"/>
              <a:gd name="connsiteY2" fmla="*/ 4792891 h 5370184"/>
              <a:gd name="connsiteX3" fmla="*/ 8639 w 548554"/>
              <a:gd name="connsiteY3" fmla="*/ 5370184 h 5370184"/>
              <a:gd name="connsiteX4" fmla="*/ 0 w 548554"/>
              <a:gd name="connsiteY4" fmla="*/ 0 h 53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54" h="5370184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E95EB1-1005-49A4-B60F-E441AEC9B9F1}"/>
              </a:ext>
            </a:extLst>
          </p:cNvPr>
          <p:cNvSpPr/>
          <p:nvPr/>
        </p:nvSpPr>
        <p:spPr>
          <a:xfrm rot="19061577">
            <a:off x="11320294" y="-1288546"/>
            <a:ext cx="530340" cy="4315546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14223 w 539015"/>
              <a:gd name="connsiteY0" fmla="*/ 0 h 6365424"/>
              <a:gd name="connsiteX1" fmla="*/ 539015 w 539015"/>
              <a:gd name="connsiteY1" fmla="*/ 462165 h 6365424"/>
              <a:gd name="connsiteX2" fmla="*/ 539015 w 539015"/>
              <a:gd name="connsiteY2" fmla="*/ 6365424 h 6365424"/>
              <a:gd name="connsiteX3" fmla="*/ 0 w 539015"/>
              <a:gd name="connsiteY3" fmla="*/ 6365424 h 6365424"/>
              <a:gd name="connsiteX4" fmla="*/ 14223 w 539015"/>
              <a:gd name="connsiteY4" fmla="*/ 0 h 6365424"/>
              <a:gd name="connsiteX0" fmla="*/ 20423 w 539015"/>
              <a:gd name="connsiteY0" fmla="*/ 0 h 6376953"/>
              <a:gd name="connsiteX1" fmla="*/ 539015 w 539015"/>
              <a:gd name="connsiteY1" fmla="*/ 473694 h 6376953"/>
              <a:gd name="connsiteX2" fmla="*/ 539015 w 539015"/>
              <a:gd name="connsiteY2" fmla="*/ 6376953 h 6376953"/>
              <a:gd name="connsiteX3" fmla="*/ 0 w 539015"/>
              <a:gd name="connsiteY3" fmla="*/ 6376953 h 6376953"/>
              <a:gd name="connsiteX4" fmla="*/ 20423 w 539015"/>
              <a:gd name="connsiteY4" fmla="*/ 0 h 6376953"/>
              <a:gd name="connsiteX0" fmla="*/ 11748 w 530340"/>
              <a:gd name="connsiteY0" fmla="*/ 0 h 6376953"/>
              <a:gd name="connsiteX1" fmla="*/ 530340 w 530340"/>
              <a:gd name="connsiteY1" fmla="*/ 473694 h 6376953"/>
              <a:gd name="connsiteX2" fmla="*/ 530340 w 530340"/>
              <a:gd name="connsiteY2" fmla="*/ 6376953 h 6376953"/>
              <a:gd name="connsiteX3" fmla="*/ 0 w 530340"/>
              <a:gd name="connsiteY3" fmla="*/ 4315546 h 6376953"/>
              <a:gd name="connsiteX4" fmla="*/ 11748 w 530340"/>
              <a:gd name="connsiteY4" fmla="*/ 0 h 6376953"/>
              <a:gd name="connsiteX0" fmla="*/ 11748 w 530340"/>
              <a:gd name="connsiteY0" fmla="*/ 0 h 4315546"/>
              <a:gd name="connsiteX1" fmla="*/ 530340 w 530340"/>
              <a:gd name="connsiteY1" fmla="*/ 473694 h 4315546"/>
              <a:gd name="connsiteX2" fmla="*/ 524835 w 530340"/>
              <a:gd name="connsiteY2" fmla="*/ 3727355 h 4315546"/>
              <a:gd name="connsiteX3" fmla="*/ 0 w 530340"/>
              <a:gd name="connsiteY3" fmla="*/ 4315546 h 4315546"/>
              <a:gd name="connsiteX4" fmla="*/ 11748 w 530340"/>
              <a:gd name="connsiteY4" fmla="*/ 0 h 43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40" h="4315546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7B9B140-1DB1-4E5F-B3AB-58AB69C3E5F2}"/>
              </a:ext>
            </a:extLst>
          </p:cNvPr>
          <p:cNvSpPr/>
          <p:nvPr/>
        </p:nvSpPr>
        <p:spPr>
          <a:xfrm rot="19061577">
            <a:off x="10478298" y="-2169774"/>
            <a:ext cx="556134" cy="7463630"/>
          </a:xfrm>
          <a:custGeom>
            <a:avLst/>
            <a:gdLst>
              <a:gd name="connsiteX0" fmla="*/ 0 w 539015"/>
              <a:gd name="connsiteY0" fmla="*/ 0 h 9625038"/>
              <a:gd name="connsiteX1" fmla="*/ 539015 w 539015"/>
              <a:gd name="connsiteY1" fmla="*/ 0 h 9625038"/>
              <a:gd name="connsiteX2" fmla="*/ 539015 w 539015"/>
              <a:gd name="connsiteY2" fmla="*/ 9625038 h 9625038"/>
              <a:gd name="connsiteX3" fmla="*/ 0 w 539015"/>
              <a:gd name="connsiteY3" fmla="*/ 9625038 h 9625038"/>
              <a:gd name="connsiteX4" fmla="*/ 0 w 539015"/>
              <a:gd name="connsiteY4" fmla="*/ 0 h 9625038"/>
              <a:gd name="connsiteX0" fmla="*/ 0 w 539187"/>
              <a:gd name="connsiteY0" fmla="*/ 0 h 9625038"/>
              <a:gd name="connsiteX1" fmla="*/ 539187 w 539187"/>
              <a:gd name="connsiteY1" fmla="*/ 1660179 h 9625038"/>
              <a:gd name="connsiteX2" fmla="*/ 539015 w 539187"/>
              <a:gd name="connsiteY2" fmla="*/ 9625038 h 9625038"/>
              <a:gd name="connsiteX3" fmla="*/ 0 w 539187"/>
              <a:gd name="connsiteY3" fmla="*/ 9625038 h 9625038"/>
              <a:gd name="connsiteX4" fmla="*/ 0 w 539187"/>
              <a:gd name="connsiteY4" fmla="*/ 0 h 9625038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9015 w 539187"/>
              <a:gd name="connsiteY2" fmla="*/ 8435571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6097 w 539187"/>
              <a:gd name="connsiteY2" fmla="*/ 6844446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16799 w 550983"/>
              <a:gd name="connsiteY0" fmla="*/ 0 h 7420235"/>
              <a:gd name="connsiteX1" fmla="*/ 550983 w 550983"/>
              <a:gd name="connsiteY1" fmla="*/ 470712 h 7420235"/>
              <a:gd name="connsiteX2" fmla="*/ 547893 w 550983"/>
              <a:gd name="connsiteY2" fmla="*/ 6844446 h 7420235"/>
              <a:gd name="connsiteX3" fmla="*/ 0 w 550983"/>
              <a:gd name="connsiteY3" fmla="*/ 7420235 h 7420235"/>
              <a:gd name="connsiteX4" fmla="*/ 16799 w 550983"/>
              <a:gd name="connsiteY4" fmla="*/ 0 h 7420235"/>
              <a:gd name="connsiteX0" fmla="*/ 21950 w 556134"/>
              <a:gd name="connsiteY0" fmla="*/ 0 h 7463630"/>
              <a:gd name="connsiteX1" fmla="*/ 556134 w 556134"/>
              <a:gd name="connsiteY1" fmla="*/ 470712 h 7463630"/>
              <a:gd name="connsiteX2" fmla="*/ 553044 w 556134"/>
              <a:gd name="connsiteY2" fmla="*/ 6844446 h 7463630"/>
              <a:gd name="connsiteX3" fmla="*/ 0 w 556134"/>
              <a:gd name="connsiteY3" fmla="*/ 7463630 h 7463630"/>
              <a:gd name="connsiteX4" fmla="*/ 21950 w 556134"/>
              <a:gd name="connsiteY4" fmla="*/ 0 h 74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34" h="746363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080828-2C0C-49AD-BAB5-3A3969C24F8D}"/>
              </a:ext>
            </a:extLst>
          </p:cNvPr>
          <p:cNvSpPr txBox="1"/>
          <p:nvPr/>
        </p:nvSpPr>
        <p:spPr>
          <a:xfrm>
            <a:off x="438150" y="284452"/>
            <a:ext cx="69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noProof="0" dirty="0" smtClean="0"/>
              <a:t>Результаты: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1046351"/>
            <a:ext cx="109384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</a:t>
            </a:r>
            <a:r>
              <a:rPr lang="ru-RU" sz="2200" dirty="0"/>
              <a:t>. Устранение всех видов потерь в процессах.</a:t>
            </a:r>
          </a:p>
          <a:p>
            <a:r>
              <a:rPr lang="ru-RU" sz="2200" dirty="0"/>
              <a:t>2. Сокращение времени протекания управленческих, основных и </a:t>
            </a:r>
            <a:r>
              <a:rPr lang="ru-RU" sz="2200" dirty="0" smtClean="0"/>
              <a:t>                       обеспечивающих </a:t>
            </a:r>
            <a:r>
              <a:rPr lang="ru-RU" sz="2200" dirty="0"/>
              <a:t>процессов.</a:t>
            </a:r>
          </a:p>
          <a:p>
            <a:r>
              <a:rPr lang="ru-RU" sz="2200" dirty="0"/>
              <a:t>3. Оптимизация информационных и материальных потоков в процессах.</a:t>
            </a:r>
          </a:p>
          <a:p>
            <a:r>
              <a:rPr lang="ru-RU" sz="2200" dirty="0"/>
              <a:t>4. Рациональная организация рабочих мест.</a:t>
            </a:r>
          </a:p>
          <a:p>
            <a:r>
              <a:rPr lang="ru-RU" sz="2200" dirty="0"/>
              <a:t>5. Рациональная организация потоков обучающихся.</a:t>
            </a:r>
          </a:p>
          <a:p>
            <a:r>
              <a:rPr lang="ru-RU" sz="2200" dirty="0"/>
              <a:t>6. Стандартизация процессов.</a:t>
            </a:r>
          </a:p>
          <a:p>
            <a:r>
              <a:rPr lang="ru-RU" sz="2200" dirty="0"/>
              <a:t>7. Равномерное распределение нагрузки работников.</a:t>
            </a:r>
          </a:p>
          <a:p>
            <a:r>
              <a:rPr lang="ru-RU" sz="2200" dirty="0"/>
              <a:t>8. Прозрачность процессов для потребителей образовательных услуг.</a:t>
            </a:r>
          </a:p>
          <a:p>
            <a:r>
              <a:rPr lang="ru-RU" sz="2200" dirty="0"/>
              <a:t>9. Повышение удовлетворенности потребителей качеством и сроками оказания образовательных услуг.</a:t>
            </a:r>
          </a:p>
          <a:p>
            <a:r>
              <a:rPr lang="ru-RU" sz="2200" dirty="0"/>
              <a:t>10. Формирование компетенций работников образовательной организации по выявлению и устранению проблем.</a:t>
            </a:r>
          </a:p>
          <a:p>
            <a:r>
              <a:rPr lang="ru-RU" sz="2200" dirty="0"/>
              <a:t>11. Создание образцов использования бережливых технологий для тиражирования.</a:t>
            </a:r>
          </a:p>
          <a:p>
            <a:r>
              <a:rPr lang="ru-RU" sz="2200" dirty="0"/>
              <a:t>12. Разработка мероприятий и программ обучения по применению бережливых технологий для работников образовательной организации,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6161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457200" y="243039"/>
            <a:ext cx="561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Управление </a:t>
            </a:r>
            <a:r>
              <a:rPr lang="ru-RU" sz="2800" b="1" dirty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изменениями </a:t>
            </a:r>
            <a:endParaRPr lang="ru-RU" sz="2800" b="1" dirty="0" smtClean="0"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  <a:p>
            <a:pPr lvl="0" algn="ctr">
              <a:defRPr/>
            </a:pPr>
            <a:r>
              <a:rPr lang="ru-RU" sz="2800" b="1" dirty="0" smtClean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в </a:t>
            </a:r>
            <a:r>
              <a:rPr lang="ru-RU" sz="2800" b="1" dirty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организациях</a:t>
            </a:r>
            <a:endParaRPr lang="en-GB" sz="2800" b="1" dirty="0"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4157836-DB83-41E4-956D-A15CCCBA447F}"/>
              </a:ext>
            </a:extLst>
          </p:cNvPr>
          <p:cNvGrpSpPr/>
          <p:nvPr/>
        </p:nvGrpSpPr>
        <p:grpSpPr>
          <a:xfrm>
            <a:off x="1228925" y="4568274"/>
            <a:ext cx="4105074" cy="1498990"/>
            <a:chOff x="4137226" y="4377856"/>
            <a:chExt cx="3565005" cy="1301781"/>
          </a:xfrm>
        </p:grpSpPr>
        <p:sp>
          <p:nvSpPr>
            <p:cNvPr id="2" name="Flowchart: Decision 1">
              <a:extLst>
                <a:ext uri="{FF2B5EF4-FFF2-40B4-BE49-F238E27FC236}">
                  <a16:creationId xmlns="" xmlns:a16="http://schemas.microsoft.com/office/drawing/2014/main" id="{5067CFC8-BFCB-4F86-91CA-635B922321BF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="" xmlns:a16="http://schemas.microsoft.com/office/drawing/2014/main" id="{823E8CAE-4C42-4CD6-9AE9-662BABD48BE3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="" xmlns:a16="http://schemas.microsoft.com/office/drawing/2014/main" id="{CF1AAEA3-6A56-4C71-8028-DD1A9457CF86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F1D9846-746B-4E8E-B35C-FB7BFF440607}"/>
              </a:ext>
            </a:extLst>
          </p:cNvPr>
          <p:cNvGrpSpPr/>
          <p:nvPr/>
        </p:nvGrpSpPr>
        <p:grpSpPr>
          <a:xfrm>
            <a:off x="1762332" y="3884970"/>
            <a:ext cx="3038262" cy="1109437"/>
            <a:chOff x="4137226" y="4377856"/>
            <a:chExt cx="3565005" cy="1301781"/>
          </a:xfrm>
        </p:grpSpPr>
        <p:sp>
          <p:nvSpPr>
            <p:cNvPr id="23" name="Flowchart: Decision 22">
              <a:extLst>
                <a:ext uri="{FF2B5EF4-FFF2-40B4-BE49-F238E27FC236}">
                  <a16:creationId xmlns="" xmlns:a16="http://schemas.microsoft.com/office/drawing/2014/main" id="{58F2C9E4-EB3E-4E43-9C97-CAC085E60C51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="" xmlns:a16="http://schemas.microsoft.com/office/drawing/2014/main" id="{597E1619-36C7-483B-840B-D1FA11853C3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="" xmlns:a16="http://schemas.microsoft.com/office/drawing/2014/main" id="{62C452ED-CED1-44FB-B720-28DE4619F21B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6956502-1750-4934-A5D2-F85268575FA9}"/>
              </a:ext>
            </a:extLst>
          </p:cNvPr>
          <p:cNvGrpSpPr/>
          <p:nvPr/>
        </p:nvGrpSpPr>
        <p:grpSpPr>
          <a:xfrm>
            <a:off x="2084060" y="3214257"/>
            <a:ext cx="2394806" cy="874475"/>
            <a:chOff x="4137226" y="4377856"/>
            <a:chExt cx="3565005" cy="1301781"/>
          </a:xfrm>
        </p:grpSpPr>
        <p:sp>
          <p:nvSpPr>
            <p:cNvPr id="27" name="Flowchart: Decision 26">
              <a:extLst>
                <a:ext uri="{FF2B5EF4-FFF2-40B4-BE49-F238E27FC236}">
                  <a16:creationId xmlns="" xmlns:a16="http://schemas.microsoft.com/office/drawing/2014/main" id="{37D70F86-AA74-46B5-B452-B1099CA8C04F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="" xmlns:a16="http://schemas.microsoft.com/office/drawing/2014/main" id="{F5DE0881-6230-4217-AA2B-ED3E4F6FAE3D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="" xmlns:a16="http://schemas.microsoft.com/office/drawing/2014/main" id="{5D7597C3-7616-45E3-9921-E80728A2E2E3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CADD52A-5E48-41AF-8C6F-BBE579259625}"/>
              </a:ext>
            </a:extLst>
          </p:cNvPr>
          <p:cNvGrpSpPr/>
          <p:nvPr/>
        </p:nvGrpSpPr>
        <p:grpSpPr>
          <a:xfrm>
            <a:off x="2350137" y="2657699"/>
            <a:ext cx="1862651" cy="680156"/>
            <a:chOff x="4137226" y="4377856"/>
            <a:chExt cx="3565005" cy="1301781"/>
          </a:xfrm>
        </p:grpSpPr>
        <p:sp>
          <p:nvSpPr>
            <p:cNvPr id="31" name="Flowchart: Decision 30">
              <a:extLst>
                <a:ext uri="{FF2B5EF4-FFF2-40B4-BE49-F238E27FC236}">
                  <a16:creationId xmlns="" xmlns:a16="http://schemas.microsoft.com/office/drawing/2014/main" id="{B08E9880-039A-40D3-AB88-0F3B7B9AE611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="" xmlns:a16="http://schemas.microsoft.com/office/drawing/2014/main" id="{3C20715F-64C0-4FE4-8D05-2E338AA5471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="" xmlns:a16="http://schemas.microsoft.com/office/drawing/2014/main" id="{6F8F47A8-C5DD-4AC0-9BB7-8167FDC6D44D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79326D4-64CD-4799-9DBA-FE779A0305EF}"/>
              </a:ext>
            </a:extLst>
          </p:cNvPr>
          <p:cNvGrpSpPr/>
          <p:nvPr/>
        </p:nvGrpSpPr>
        <p:grpSpPr>
          <a:xfrm>
            <a:off x="2742137" y="2278148"/>
            <a:ext cx="1078651" cy="393875"/>
            <a:chOff x="4137226" y="4377856"/>
            <a:chExt cx="3565005" cy="1301781"/>
          </a:xfrm>
        </p:grpSpPr>
        <p:sp>
          <p:nvSpPr>
            <p:cNvPr id="35" name="Flowchart: Decision 34">
              <a:extLst>
                <a:ext uri="{FF2B5EF4-FFF2-40B4-BE49-F238E27FC236}">
                  <a16:creationId xmlns="" xmlns:a16="http://schemas.microsoft.com/office/drawing/2014/main" id="{68F3E827-F77A-4474-81C6-016216AB5E33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="" xmlns:a16="http://schemas.microsoft.com/office/drawing/2014/main" id="{56ABD8CA-7CE2-40F8-9B0D-1A2FF9B3754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="" xmlns:a16="http://schemas.microsoft.com/office/drawing/2014/main" id="{B575B6FD-0C22-4C2B-88BB-C245BF1B1830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43515"/>
              </p:ext>
            </p:extLst>
          </p:nvPr>
        </p:nvGraphicFramePr>
        <p:xfrm>
          <a:off x="6234545" y="479639"/>
          <a:ext cx="5385514" cy="61146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5514"/>
              </a:tblGrid>
              <a:tr h="48579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формирования и предоставления данных о микрорайоне </a:t>
                      </a:r>
                      <a:r>
                        <a:rPr lang="ru-RU" sz="1600" dirty="0" err="1" smtClean="0">
                          <a:effectLst/>
                        </a:rPr>
                        <a:t>Бабанаково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79" marR="52879" marT="0" marB="0"/>
                </a:tc>
              </a:tr>
              <a:tr h="86092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Сокращение времени на подготовку социально-правового запроса о подтверждении начислений заработной </a:t>
                      </a:r>
                      <a:r>
                        <a:rPr lang="ru-RU" sz="1600" dirty="0" smtClean="0">
                          <a:effectLst/>
                        </a:rPr>
                        <a:t>платы в </a:t>
                      </a:r>
                      <a:r>
                        <a:rPr lang="ru-RU" sz="1600" dirty="0">
                          <a:effectLst/>
                        </a:rPr>
                        <a:t>муниципальном бюджетном учреждении «Городской архив</a:t>
                      </a:r>
                      <a:r>
                        <a:rPr lang="ru-RU" sz="1600" dirty="0" smtClean="0">
                          <a:effectLst/>
                        </a:rPr>
                        <a:t>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67798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принятия на работу</a:t>
                      </a:r>
                      <a:r>
                        <a:rPr lang="ru-RU" sz="1600" dirty="0" smtClean="0">
                          <a:effectLst/>
                        </a:rPr>
                        <a:t>, в </a:t>
                      </a:r>
                      <a:r>
                        <a:rPr lang="ru-RU" sz="1600" dirty="0">
                          <a:effectLst/>
                        </a:rPr>
                        <a:t>части сокращения времени оформления приемного листа.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43046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процесса работы аварийно-диспетчерской службы управляющей </a:t>
                      </a:r>
                      <a:r>
                        <a:rPr lang="ru-RU" sz="1600" dirty="0" smtClean="0">
                          <a:effectLst/>
                        </a:rPr>
                        <a:t>компании.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64569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процесса подготовки и проведения совещаний, семинаров  для председателей многоквартирных домов и уличных </a:t>
                      </a:r>
                      <a:r>
                        <a:rPr lang="ru-RU" sz="1600" dirty="0" smtClean="0">
                          <a:effectLst/>
                        </a:rPr>
                        <a:t>комитетов.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129139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процессов предоставления единовременной материальной помощи населению, предоставления информации о фактах назначения в ЕГИССО в учреждениях социальной защиты населения на территории Ленинск-Кузнецкого городского округа</a:t>
                      </a:r>
                      <a:r>
                        <a:rPr lang="ru-RU" sz="1600" dirty="0" smtClean="0">
                          <a:effectLst/>
                        </a:rPr>
                        <a:t>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43046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Оптимизация процесса прохождение педагогами курсов повышения </a:t>
                      </a:r>
                      <a:r>
                        <a:rPr lang="ru-RU" sz="1600" dirty="0" smtClean="0">
                          <a:effectLst/>
                        </a:rPr>
                        <a:t>квалификации.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43046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Улучшение процесса </a:t>
                      </a:r>
                      <a:r>
                        <a:rPr lang="ru-RU" sz="1600" dirty="0" err="1">
                          <a:effectLst/>
                        </a:rPr>
                        <a:t>питанияобучающихся</a:t>
                      </a:r>
                      <a:r>
                        <a:rPr lang="ru-RU" sz="1600" dirty="0">
                          <a:effectLst/>
                        </a:rPr>
                        <a:t> в ГБНОУ «ГМЛИ</a:t>
                      </a:r>
                      <a:r>
                        <a:rPr lang="ru-RU" sz="1600" dirty="0" smtClean="0">
                          <a:effectLst/>
                        </a:rPr>
                        <a:t>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  <a:tr h="43046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Стандартизация процесса хранения и использования </a:t>
                      </a:r>
                      <a:r>
                        <a:rPr lang="ru-RU" sz="1600" dirty="0" smtClean="0">
                          <a:effectLst/>
                        </a:rPr>
                        <a:t>запасов моющих и </a:t>
                      </a:r>
                      <a:r>
                        <a:rPr lang="ru-RU" sz="1600" dirty="0" err="1" smtClean="0">
                          <a:effectLst/>
                        </a:rPr>
                        <a:t>дезинфецирующих</a:t>
                      </a:r>
                      <a:r>
                        <a:rPr lang="ru-RU" sz="1600" dirty="0" smtClean="0">
                          <a:effectLst/>
                        </a:rPr>
                        <a:t> средств.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879" marR="528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96" t="14323" r="19842" b="8997"/>
          <a:stretch/>
        </p:blipFill>
        <p:spPr>
          <a:xfrm>
            <a:off x="1436915" y="593765"/>
            <a:ext cx="9357755" cy="570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qrcoder.ru/code/?http%3A%2F%2Fkdbsh.kemgmli.ru%2Findex.php%2Fproekty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1" y="4139582"/>
            <a:ext cx="2111540" cy="2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457200" y="243039"/>
            <a:ext cx="113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Управление изменениями в ДОО</a:t>
            </a:r>
            <a:endParaRPr lang="en-GB" sz="2800" b="1" dirty="0"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83471"/>
              </p:ext>
            </p:extLst>
          </p:nvPr>
        </p:nvGraphicFramePr>
        <p:xfrm>
          <a:off x="596735" y="885012"/>
          <a:ext cx="11115304" cy="56459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115304"/>
              </a:tblGrid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Автоматизация учета платных образовательных услуг в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процесса планирования образовательной деятельности в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0579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питания в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рабочего пространства посредством создания локальной компьютерной сети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Сокращение времени подготовки педагога ДОО к организованной образовательной деятельности.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3071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Использование дистанционных технологий в работе учителя-логопеда при выполнении домашних заданий детьми дошкольного возраста с ОВЗ.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Улучшение качества оказания образовательных услуг в ДОО, ориентированных на потребителя (родителя).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процесса заполнения социальных паспортов семей воспитанников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63071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Сокращение времени на подготовку к непосредственно образовательной деятельности в группе старшего дошкольного возраста.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Сокращение времени педагогических работников на составление рабочих программ.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процесса «Утренний приём детей в ДОУ».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47268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процесса движения участников образовательных отношений и посетителей внутри по территории ДОО.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Создание алгоритма действий руководителя при подготовке приказа ДОО по основной деятельности.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процесса информирования о деятельности ДОУ в </a:t>
                      </a:r>
                      <a:r>
                        <a:rPr lang="ru-RU" sz="1800" dirty="0" err="1">
                          <a:effectLst/>
                        </a:rPr>
                        <a:t>Instagram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  <a:tr h="315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Оптимизация системы обмена рабочей информацией</a:t>
                      </a:r>
                      <a:r>
                        <a:rPr lang="ru-RU" sz="1800" dirty="0" smtClean="0">
                          <a:effectLst/>
                        </a:rPr>
                        <a:t>, сдача </a:t>
                      </a:r>
                      <a:r>
                        <a:rPr lang="ru-RU" sz="1800" dirty="0" err="1">
                          <a:effectLst/>
                        </a:rPr>
                        <a:t>внутришкольной</a:t>
                      </a:r>
                      <a:r>
                        <a:rPr lang="ru-RU" sz="1800" dirty="0">
                          <a:effectLst/>
                        </a:rPr>
                        <a:t> отчетности.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7" marR="38007" marT="0" marB="0"/>
                </a:tc>
              </a:tr>
            </a:tbl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35523" r="42997" b="15815"/>
          <a:stretch/>
        </p:blipFill>
        <p:spPr bwMode="auto">
          <a:xfrm>
            <a:off x="10509662" y="154379"/>
            <a:ext cx="1351220" cy="14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14054</TotalTime>
  <Words>423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Аня</cp:lastModifiedBy>
  <cp:revision>1028</cp:revision>
  <cp:lastPrinted>2021-04-29T04:50:46Z</cp:lastPrinted>
  <dcterms:created xsi:type="dcterms:W3CDTF">2017-12-05T16:25:52Z</dcterms:created>
  <dcterms:modified xsi:type="dcterms:W3CDTF">2021-11-16T08:26:46Z</dcterms:modified>
</cp:coreProperties>
</file>